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62" r:id="rId4"/>
    <p:sldId id="275" r:id="rId5"/>
    <p:sldId id="258" r:id="rId6"/>
    <p:sldId id="261" r:id="rId7"/>
    <p:sldId id="292" r:id="rId8"/>
    <p:sldId id="288" r:id="rId9"/>
    <p:sldId id="259" r:id="rId10"/>
    <p:sldId id="271" r:id="rId11"/>
    <p:sldId id="281" r:id="rId12"/>
    <p:sldId id="264" r:id="rId13"/>
    <p:sldId id="265" r:id="rId14"/>
    <p:sldId id="263" r:id="rId15"/>
    <p:sldId id="291" r:id="rId16"/>
    <p:sldId id="278" r:id="rId17"/>
    <p:sldId id="283" r:id="rId18"/>
    <p:sldId id="289" r:id="rId19"/>
    <p:sldId id="290" r:id="rId20"/>
    <p:sldId id="284" r:id="rId21"/>
    <p:sldId id="285" r:id="rId22"/>
    <p:sldId id="286" r:id="rId23"/>
    <p:sldId id="274" r:id="rId24"/>
    <p:sldId id="272" r:id="rId25"/>
    <p:sldId id="273" r:id="rId26"/>
    <p:sldId id="282"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Noto Sans Symbols" panose="020B0604020202020204" charset="0"/>
      <p:regular r:id="rId33"/>
      <p:bold r:id="rId34"/>
    </p:embeddedFont>
    <p:embeddedFont>
      <p:font typeface="Rockwell" panose="02060603020205020403" pitchFamily="18" charset="0"/>
      <p:regular r:id="rId35"/>
      <p:bold r:id="rId36"/>
      <p:italic r:id="rId37"/>
      <p:boldItalic r:id="rId38"/>
    </p:embeddedFont>
    <p:embeddedFont>
      <p:font typeface="Rockwell Nova Light" panose="02060303020205020403" pitchFamily="18" charset="0"/>
      <p:regular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2C7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9F9B2-33ED-429D-8678-9F4376371128}" v="8" dt="2024-04-12T00:20:09.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75" d="100"/>
          <a:sy n="75" d="100"/>
        </p:scale>
        <p:origin x="3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708660" y="4537304"/>
            <a:ext cx="5669280" cy="3712339"/>
          </a:xfrm>
          <a:prstGeom prst="rect">
            <a:avLst/>
          </a:prstGeom>
          <a:noFill/>
          <a:ln>
            <a:noFill/>
          </a:ln>
        </p:spPr>
        <p:txBody>
          <a:bodyPr spcFirstLastPara="1" wrap="square" lIns="94351" tIns="47162" rIns="94351" bIns="47162" anchor="t" anchorCtr="0">
            <a:noAutofit/>
          </a:bodyPr>
          <a:lstStyle/>
          <a:p>
            <a:pPr marL="0" indent="0"/>
            <a:endParaRPr/>
          </a:p>
        </p:txBody>
      </p:sp>
      <p:sp>
        <p:nvSpPr>
          <p:cNvPr id="231" name="Google Shape;231;p15:notes"/>
          <p:cNvSpPr>
            <a:spLocks noGrp="1" noRot="1" noChangeAspect="1"/>
          </p:cNvSpPr>
          <p:nvPr>
            <p:ph type="sldImg" idx="2"/>
          </p:nvPr>
        </p:nvSpPr>
        <p:spPr>
          <a:xfrm>
            <a:off x="714375" y="1177925"/>
            <a:ext cx="5657850" cy="3182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801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714375" y="1177925"/>
            <a:ext cx="5657850" cy="3182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2:notes"/>
          <p:cNvSpPr txBox="1">
            <a:spLocks noGrp="1"/>
          </p:cNvSpPr>
          <p:nvPr>
            <p:ph type="body" idx="1"/>
          </p:nvPr>
        </p:nvSpPr>
        <p:spPr>
          <a:xfrm>
            <a:off x="708660" y="4537304"/>
            <a:ext cx="5669280" cy="3712339"/>
          </a:xfrm>
          <a:prstGeom prst="rect">
            <a:avLst/>
          </a:prstGeom>
          <a:noFill/>
          <a:ln>
            <a:noFill/>
          </a:ln>
        </p:spPr>
        <p:txBody>
          <a:bodyPr spcFirstLastPara="1" wrap="square" lIns="94351" tIns="47162" rIns="94351" bIns="47162" anchor="t" anchorCtr="0">
            <a:noAutofit/>
          </a:bodyPr>
          <a:lstStyle/>
          <a:p>
            <a:pPr marL="176936" indent="-98298">
              <a:buClr>
                <a:schemeClr val="dk1"/>
              </a:buClr>
              <a:buSzPts val="1200"/>
            </a:pPr>
            <a:endParaRPr/>
          </a:p>
        </p:txBody>
      </p:sp>
      <p:sp>
        <p:nvSpPr>
          <p:cNvPr id="118" name="Google Shape;118;p2:notes"/>
          <p:cNvSpPr txBox="1">
            <a:spLocks noGrp="1"/>
          </p:cNvSpPr>
          <p:nvPr>
            <p:ph type="sldNum" idx="12"/>
          </p:nvPr>
        </p:nvSpPr>
        <p:spPr>
          <a:xfrm>
            <a:off x="4014100" y="8955119"/>
            <a:ext cx="3070860" cy="473044"/>
          </a:xfrm>
          <a:prstGeom prst="rect">
            <a:avLst/>
          </a:prstGeom>
          <a:noFill/>
          <a:ln>
            <a:noFill/>
          </a:ln>
        </p:spPr>
        <p:txBody>
          <a:bodyPr spcFirstLastPara="1" wrap="square" lIns="94351" tIns="47162" rIns="94351" bIns="47162" anchor="b" anchorCtr="0">
            <a:noAutofit/>
          </a:bodyPr>
          <a:lstStyle/>
          <a:p>
            <a:pPr algn="r">
              <a:buSzPts val="1400"/>
            </a:pPr>
            <a:fld id="{00000000-1234-1234-1234-123412341234}" type="slidenum">
              <a:rPr lang="en-US"/>
              <a:pPr algn="r">
                <a:buSzPts val="1400"/>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p>
        </p:txBody>
      </p:sp>
      <p:sp>
        <p:nvSpPr>
          <p:cNvPr id="170" name="Google Shape;1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582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We’re a non for profit group that fully supports the football program, going on our 46</a:t>
            </a:r>
            <a:r>
              <a:rPr lang="en-US" baseline="30000"/>
              <a:t>th</a:t>
            </a:r>
            <a:r>
              <a:rPr lang="en-US"/>
              <a:t> year </a:t>
            </a:r>
            <a:endParaRPr lang="en-US" dirty="0"/>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rtl="0" fontAlgn="t">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Parent Night - </a:t>
            </a:r>
            <a:r>
              <a:rPr lang="en-US" sz="1800" b="0" i="0" u="none" strike="noStrike">
                <a:solidFill>
                  <a:srgbClr val="980000"/>
                </a:solidFill>
                <a:effectLst/>
                <a:latin typeface="Arial" panose="020B0604020202020204" pitchFamily="34" charset="0"/>
              </a:rPr>
              <a:t>April 14th</a:t>
            </a:r>
            <a:endParaRPr lang="en-US" sz="1800" b="1" i="0" u="none" strike="noStrike">
              <a:solidFill>
                <a:srgbClr val="000000"/>
              </a:solidFill>
              <a:effectLst/>
              <a:latin typeface="Arial" panose="020B0604020202020204" pitchFamily="34" charset="0"/>
            </a:endParaRPr>
          </a:p>
          <a:p>
            <a:pPr marL="457200" rtl="0" fontAlgn="t">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Fundraiser Kick off </a:t>
            </a:r>
            <a:r>
              <a:rPr lang="en-US" sz="1800" b="0" i="0" u="none" strike="noStrike">
                <a:solidFill>
                  <a:srgbClr val="000000"/>
                </a:solidFill>
                <a:effectLst/>
                <a:latin typeface="Arial" panose="020B0604020202020204" pitchFamily="34" charset="0"/>
              </a:rPr>
              <a:t>- </a:t>
            </a:r>
            <a:r>
              <a:rPr lang="en-US" sz="1800" b="0" i="0" u="none" strike="noStrike">
                <a:solidFill>
                  <a:srgbClr val="980000"/>
                </a:solidFill>
                <a:effectLst/>
                <a:latin typeface="Arial" panose="020B0604020202020204" pitchFamily="34" charset="0"/>
              </a:rPr>
              <a:t>April 14th</a:t>
            </a:r>
            <a:endParaRPr lang="en-US" sz="1800" b="0" i="0" u="none" strike="noStrike">
              <a:solidFill>
                <a:srgbClr val="000000"/>
              </a:solidFill>
              <a:effectLst/>
              <a:latin typeface="Arial" panose="020B0604020202020204" pitchFamily="34" charset="0"/>
            </a:endParaRPr>
          </a:p>
          <a:p>
            <a:pPr marL="457200" rtl="0" fontAlgn="t">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Fundraiser Closes -</a:t>
            </a:r>
          </a:p>
          <a:p>
            <a:pPr marL="457200" rtl="0" fontAlgn="t">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Camp Fees Due -</a:t>
            </a:r>
          </a:p>
          <a:p>
            <a:pPr marL="457200" rtl="0" fontAlgn="t">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Equipment Pick Up - </a:t>
            </a:r>
          </a:p>
          <a:p>
            <a:pPr marL="457200" rtl="0" fontAlgn="t">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Camp Starts - June 3rd </a:t>
            </a:r>
          </a:p>
          <a:p>
            <a:pPr marL="457200" rtl="0" fontAlgn="t">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Varsity Car Wash – </a:t>
            </a:r>
            <a:r>
              <a:rPr lang="en-US" sz="1800" b="0" i="0" u="none" strike="noStrike">
                <a:solidFill>
                  <a:srgbClr val="980000"/>
                </a:solidFill>
                <a:effectLst/>
                <a:latin typeface="Arial" panose="020B0604020202020204" pitchFamily="34" charset="0"/>
              </a:rPr>
              <a:t>July 13th or 14th</a:t>
            </a:r>
            <a:endParaRPr lang="en-US" sz="1800" b="1" i="0" u="none" strike="noStrike">
              <a:solidFill>
                <a:srgbClr val="000000"/>
              </a:solidFill>
              <a:effectLst/>
              <a:latin typeface="Arial" panose="020B0604020202020204" pitchFamily="34" charset="0"/>
            </a:endParaRPr>
          </a:p>
          <a:p>
            <a:pPr marL="457200" rtl="0" fontAlgn="t">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Frosh Car Wash – </a:t>
            </a:r>
            <a:r>
              <a:rPr lang="en-US" sz="1800" b="0" i="0" u="none" strike="noStrike">
                <a:solidFill>
                  <a:srgbClr val="980000"/>
                </a:solidFill>
                <a:effectLst/>
                <a:latin typeface="Arial" panose="020B0604020202020204" pitchFamily="34" charset="0"/>
              </a:rPr>
              <a:t>July 27th</a:t>
            </a:r>
            <a:endParaRPr lang="en-US" sz="1800" b="1" i="0" u="none" strike="noStrike">
              <a:solidFill>
                <a:srgbClr val="000000"/>
              </a:solidFill>
              <a:effectLst/>
              <a:latin typeface="Arial" panose="020B0604020202020204" pitchFamily="34" charset="0"/>
            </a:endParaRPr>
          </a:p>
          <a:p>
            <a:pPr marL="457200" rtl="0" fontAlgn="t">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Car wash rain out </a:t>
            </a:r>
            <a:r>
              <a:rPr lang="en-US" sz="1800" b="0" i="0" u="none" strike="noStrike">
                <a:solidFill>
                  <a:srgbClr val="000000"/>
                </a:solidFill>
                <a:effectLst/>
                <a:latin typeface="Arial" panose="020B0604020202020204" pitchFamily="34" charset="0"/>
              </a:rPr>
              <a:t>-  </a:t>
            </a:r>
            <a:r>
              <a:rPr lang="en-US" sz="1800" b="0" i="0" u="none" strike="noStrike">
                <a:solidFill>
                  <a:srgbClr val="980000"/>
                </a:solidFill>
                <a:effectLst/>
                <a:latin typeface="Arial" panose="020B0604020202020204" pitchFamily="34" charset="0"/>
              </a:rPr>
              <a:t>August 17th</a:t>
            </a:r>
            <a:endParaRPr lang="en-US" sz="1800" b="1" i="0" u="none" strike="noStrike">
              <a:solidFill>
                <a:srgbClr val="000000"/>
              </a:solidFill>
              <a:effectLst/>
              <a:latin typeface="Arial" panose="020B0604020202020204" pitchFamily="34" charset="0"/>
            </a:endParaRPr>
          </a:p>
          <a:p>
            <a:pPr marL="457200" rtl="0" fontAlgn="t">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Varsity Paintball Outing - </a:t>
            </a:r>
            <a:r>
              <a:rPr lang="en-US" sz="1800" b="0" i="0" u="none" strike="noStrike">
                <a:solidFill>
                  <a:srgbClr val="980000"/>
                </a:solidFill>
                <a:effectLst/>
                <a:latin typeface="Arial" panose="020B0604020202020204" pitchFamily="34" charset="0"/>
              </a:rPr>
              <a:t>TBD</a:t>
            </a:r>
            <a:endParaRPr lang="en-US" sz="1800" b="1" i="0" u="none" strike="noStrike">
              <a:solidFill>
                <a:srgbClr val="000000"/>
              </a:solidFill>
              <a:effectLst/>
              <a:latin typeface="Arial" panose="020B0604020202020204" pitchFamily="34" charset="0"/>
            </a:endParaRPr>
          </a:p>
          <a:p>
            <a:pPr marL="457200" rtl="0" fontAlgn="t">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Frosh Bowling Outing - </a:t>
            </a:r>
            <a:r>
              <a:rPr lang="en-US" sz="1800" b="0" i="0" u="none" strike="noStrike">
                <a:solidFill>
                  <a:srgbClr val="980000"/>
                </a:solidFill>
                <a:effectLst/>
                <a:latin typeface="Arial" panose="020B0604020202020204" pitchFamily="34" charset="0"/>
              </a:rPr>
              <a:t>TBD</a:t>
            </a:r>
            <a:endParaRPr lang="en-US" sz="1800" b="1" i="0" u="none" strike="noStrike">
              <a:solidFill>
                <a:srgbClr val="000000"/>
              </a:solidFill>
              <a:effectLst/>
              <a:latin typeface="Arial" panose="020B0604020202020204" pitchFamily="34" charset="0"/>
            </a:endParaRPr>
          </a:p>
          <a:p>
            <a:pPr marL="457200" rtl="0" fontAlgn="t">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Dead Week - No practice - </a:t>
            </a:r>
            <a:r>
              <a:rPr lang="en-US" sz="1800" b="0" i="0" u="none" strike="noStrike">
                <a:solidFill>
                  <a:srgbClr val="980000"/>
                </a:solidFill>
                <a:effectLst/>
                <a:latin typeface="Arial" panose="020B0604020202020204" pitchFamily="34" charset="0"/>
              </a:rPr>
              <a:t>Aug 1st - Aug 11th</a:t>
            </a:r>
            <a:endParaRPr lang="en-US" sz="1800" b="1" i="0" u="none" strike="noStrike">
              <a:solidFill>
                <a:srgbClr val="000000"/>
              </a:solidFill>
              <a:effectLst/>
              <a:latin typeface="Arial" panose="020B0604020202020204" pitchFamily="34" charset="0"/>
            </a:endParaRPr>
          </a:p>
          <a:p>
            <a:pPr marL="457200" rtl="0" fontAlgn="t">
              <a:spcBef>
                <a:spcPts val="0"/>
              </a:spcBef>
              <a:spcAft>
                <a:spcPts val="0"/>
              </a:spcAft>
              <a:buFont typeface="Arial" panose="020B0604020202020204" pitchFamily="34" charset="0"/>
              <a:buChar char="•"/>
            </a:pPr>
            <a:r>
              <a:rPr lang="en-US" sz="1800" b="1" i="0" u="none" strike="noStrike">
                <a:solidFill>
                  <a:srgbClr val="000000"/>
                </a:solidFill>
                <a:effectLst/>
                <a:latin typeface="Arial" panose="020B0604020202020204" pitchFamily="34" charset="0"/>
              </a:rPr>
              <a:t>Gridiron Fees Due - </a:t>
            </a:r>
          </a:p>
          <a:p>
            <a:r>
              <a:rPr lang="en-US" sz="1800" b="1" i="0" u="none" strike="noStrike">
                <a:solidFill>
                  <a:srgbClr val="000000"/>
                </a:solidFill>
                <a:effectLst/>
                <a:latin typeface="Arial" panose="020B0604020202020204" pitchFamily="34" charset="0"/>
              </a:rPr>
              <a:t>First Official Day of Football Practice - </a:t>
            </a:r>
            <a:r>
              <a:rPr lang="en-US" sz="1800" b="0" i="0" u="none" strike="noStrike">
                <a:solidFill>
                  <a:srgbClr val="980000"/>
                </a:solidFill>
                <a:effectLst/>
                <a:latin typeface="Arial" panose="020B0604020202020204" pitchFamily="34" charset="0"/>
              </a:rPr>
              <a:t>Aug 12th</a:t>
            </a:r>
            <a:endParaRPr lang="en-US" dirty="0"/>
          </a:p>
        </p:txBody>
      </p:sp>
      <p:sp>
        <p:nvSpPr>
          <p:cNvPr id="161" name="Google Shape;16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714375" y="1177925"/>
            <a:ext cx="5657850" cy="3182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708660" y="4537304"/>
            <a:ext cx="5669280" cy="3712339"/>
          </a:xfrm>
          <a:prstGeom prst="rect">
            <a:avLst/>
          </a:prstGeom>
          <a:noFill/>
          <a:ln>
            <a:noFill/>
          </a:ln>
        </p:spPr>
        <p:txBody>
          <a:bodyPr spcFirstLastPara="1" wrap="square" lIns="94351" tIns="47162" rIns="94351" bIns="47162" anchor="t" anchorCtr="0">
            <a:noAutofit/>
          </a:bodyPr>
          <a:lstStyle/>
          <a:p>
            <a:pPr marL="176936" indent="-176936">
              <a:buClr>
                <a:schemeClr val="dk1"/>
              </a:buClr>
              <a:buSzPts val="1200"/>
              <a:buFont typeface="Arial"/>
              <a:buChar char="•"/>
            </a:pPr>
            <a:r>
              <a:rPr lang="en-US" dirty="0"/>
              <a:t>While we have an amazing group on our Board this program still needs the help from parents.  We have been so lucky over the years with the most committed parents in the school.</a:t>
            </a:r>
            <a:endParaRPr dirty="0"/>
          </a:p>
          <a:p>
            <a:pPr marL="176936" indent="-98298">
              <a:buClr>
                <a:schemeClr val="dk1"/>
              </a:buClr>
              <a:buSzPts val="1200"/>
            </a:pPr>
            <a:endParaRPr dirty="0"/>
          </a:p>
          <a:p>
            <a:pPr marL="176936" indent="-176936">
              <a:buClr>
                <a:schemeClr val="dk1"/>
              </a:buClr>
              <a:buSzPts val="1200"/>
              <a:buFont typeface="Arial"/>
              <a:buChar char="•"/>
            </a:pPr>
            <a:r>
              <a:rPr lang="en-US" dirty="0"/>
              <a:t>The concession stand is a huge fundraiser for our program and we need parents every game to help with concessions – you will be seeing a sign up sheet closer to the season,  it’s the expectation that at least each family in some capacity help in the concession stand once. </a:t>
            </a:r>
            <a:endParaRPr dirty="0"/>
          </a:p>
          <a:p>
            <a:pPr marL="0" indent="0"/>
            <a:endParaRPr dirty="0"/>
          </a:p>
          <a:p>
            <a:pPr marL="176936" indent="-176936">
              <a:buClr>
                <a:schemeClr val="dk1"/>
              </a:buClr>
              <a:buSzPts val="1200"/>
              <a:buFont typeface="Arial"/>
              <a:buChar char="•"/>
            </a:pPr>
            <a:r>
              <a:rPr lang="en-US" dirty="0"/>
              <a:t>We are always looking for parents that want to tag along and help with our events.  If you are willing to spend a day with the team at either the paintball outing, car wash or help us with the golf outing, please see me after the meeting or shoot us an email.</a:t>
            </a:r>
            <a:endParaRPr dirty="0"/>
          </a:p>
          <a:p>
            <a:pPr marL="0" indent="0">
              <a:buClr>
                <a:schemeClr val="dk1"/>
              </a:buClr>
              <a:buSzPts val="1200"/>
            </a:pPr>
            <a:endParaRPr dirty="0"/>
          </a:p>
          <a:p>
            <a:pPr marL="176936" indent="-176936">
              <a:buClr>
                <a:schemeClr val="dk1"/>
              </a:buClr>
              <a:buSzPts val="1200"/>
              <a:buFont typeface="Arial"/>
              <a:buChar char="•"/>
            </a:pPr>
            <a:r>
              <a:rPr lang="en-US" dirty="0"/>
              <a:t>We are always looking for incoming freshman parents that would like to help!  The freshman/sophomore team receives a snack after school.  Fruit/Granola bar/water or Gatorade.  This is handed out by the locker room at 3:00, the team is then given a meal after their game, before the Varsity game down by the field.  If you are interested in helping with us the Gridiron Group will work with you as well as plenty of other parents in this room that have done it before so just let us know.  If we don’t hear from anyone I will start recruiting Freshman/Sophomore parents in July.  The Varsity team eats a full meal prior to their game at 4:00 p.m. in the cafeteria.  The Gridiron Group arrives at the school at 2:30 p.m. and starts cooking, we always love having parents come and help cook and serve.  This is especially great for you senior parents! </a:t>
            </a:r>
            <a:endParaRPr dirty="0"/>
          </a:p>
          <a:p>
            <a:pPr marL="176936" indent="-98298">
              <a:buClr>
                <a:schemeClr val="dk1"/>
              </a:buClr>
              <a:buSzPts val="1200"/>
            </a:pPr>
            <a:endParaRPr dirty="0"/>
          </a:p>
          <a:p>
            <a:pPr marL="176936" indent="-176936">
              <a:buClr>
                <a:schemeClr val="dk1"/>
              </a:buClr>
              <a:buSzPts val="1200"/>
              <a:buFont typeface="Arial"/>
              <a:buChar char="•"/>
            </a:pPr>
            <a:r>
              <a:rPr lang="en-US" dirty="0"/>
              <a:t>Board Member at Large – We welcome any parent that is interested in helping.  This position holds no one specific responsibility but is helps in all aspects of the program.  We love having the opinion and ideas of other parents so if you would like to join us please reach out. </a:t>
            </a:r>
            <a:endParaRPr dirty="0"/>
          </a:p>
          <a:p>
            <a:pPr marL="176936" indent="-98298">
              <a:buClr>
                <a:schemeClr val="dk1"/>
              </a:buClr>
              <a:buSzPts val="1200"/>
            </a:pPr>
            <a:endParaRPr dirty="0"/>
          </a:p>
        </p:txBody>
      </p:sp>
      <p:sp>
        <p:nvSpPr>
          <p:cNvPr id="134" name="Google Shape;134;p4:notes"/>
          <p:cNvSpPr txBox="1">
            <a:spLocks noGrp="1"/>
          </p:cNvSpPr>
          <p:nvPr>
            <p:ph type="sldNum" idx="12"/>
          </p:nvPr>
        </p:nvSpPr>
        <p:spPr>
          <a:xfrm>
            <a:off x="4014100" y="8955119"/>
            <a:ext cx="3070860" cy="473044"/>
          </a:xfrm>
          <a:prstGeom prst="rect">
            <a:avLst/>
          </a:prstGeom>
          <a:noFill/>
          <a:ln>
            <a:noFill/>
          </a:ln>
        </p:spPr>
        <p:txBody>
          <a:bodyPr spcFirstLastPara="1" wrap="square" lIns="94351" tIns="47162" rIns="94351" bIns="47162" anchor="b" anchorCtr="0">
            <a:noAutofit/>
          </a:bodyPr>
          <a:lstStyle/>
          <a:p>
            <a:pPr algn="r">
              <a:buSzPts val="1400"/>
            </a:pPr>
            <a:fld id="{00000000-1234-1234-1234-123412341234}" type="slidenum">
              <a:rPr lang="en-US"/>
              <a:pPr algn="r">
                <a:buSzPts val="1400"/>
              </a:pPr>
              <a:t>7</a:t>
            </a:fld>
            <a:endParaRPr/>
          </a:p>
        </p:txBody>
      </p:sp>
    </p:spTree>
    <p:extLst>
      <p:ext uri="{BB962C8B-B14F-4D97-AF65-F5344CB8AC3E}">
        <p14:creationId xmlns:p14="http://schemas.microsoft.com/office/powerpoint/2010/main" val="219467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dirty="0"/>
              <a:t>While we have an amazing group on our Board this program still needs the help from parents.  We have been so lucky over the years with the most committed parents in the school.</a:t>
            </a:r>
            <a:endParaRPr dirty="0"/>
          </a:p>
          <a:p>
            <a:pPr marL="171450" lvl="0" indent="-95250" algn="l" rtl="0">
              <a:lnSpc>
                <a:spcPct val="100000"/>
              </a:lnSpc>
              <a:spcBef>
                <a:spcPts val="0"/>
              </a:spcBef>
              <a:spcAft>
                <a:spcPts val="0"/>
              </a:spcAft>
              <a:buClr>
                <a:schemeClr val="dk1"/>
              </a:buClr>
              <a:buSzPts val="1200"/>
              <a:buFont typeface="Arial"/>
              <a:buNone/>
            </a:pPr>
            <a:endParaRPr dirty="0"/>
          </a:p>
          <a:p>
            <a:pPr marL="171450" lvl="0" indent="-171450" algn="l" rtl="0">
              <a:lnSpc>
                <a:spcPct val="100000"/>
              </a:lnSpc>
              <a:spcBef>
                <a:spcPts val="0"/>
              </a:spcBef>
              <a:spcAft>
                <a:spcPts val="0"/>
              </a:spcAft>
              <a:buClr>
                <a:schemeClr val="dk1"/>
              </a:buClr>
              <a:buSzPts val="1200"/>
              <a:buFont typeface="Arial"/>
              <a:buChar char="•"/>
            </a:pPr>
            <a:r>
              <a:rPr lang="en-US" dirty="0"/>
              <a:t>The concession stand is a huge fundraiser for our program and we need parents every game to help with concessions – you will be seeing a sign up sheet closer to the season,  it’s the expectation that at least each family in some capacity help in the concession stand once. </a:t>
            </a:r>
            <a:endParaRPr dirty="0"/>
          </a:p>
          <a:p>
            <a:pPr marL="0" lvl="0" indent="0" algn="l" rtl="0">
              <a:lnSpc>
                <a:spcPct val="100000"/>
              </a:lnSpc>
              <a:spcBef>
                <a:spcPts val="0"/>
              </a:spcBef>
              <a:spcAft>
                <a:spcPts val="0"/>
              </a:spcAft>
              <a:buSzPts val="1400"/>
              <a:buNone/>
            </a:pPr>
            <a:endParaRPr dirty="0"/>
          </a:p>
          <a:p>
            <a:pPr marL="171450" lvl="0" indent="-171450" algn="l" rtl="0">
              <a:lnSpc>
                <a:spcPct val="100000"/>
              </a:lnSpc>
              <a:spcBef>
                <a:spcPts val="0"/>
              </a:spcBef>
              <a:spcAft>
                <a:spcPts val="0"/>
              </a:spcAft>
              <a:buClr>
                <a:schemeClr val="dk1"/>
              </a:buClr>
              <a:buSzPts val="1200"/>
              <a:buFont typeface="Arial"/>
              <a:buChar char="•"/>
            </a:pPr>
            <a:r>
              <a:rPr lang="en-US" dirty="0"/>
              <a:t>We are always looking for parents that want to tag along and help with our events.  If you are willing to spend a day with the team at either the paintball outing, car wash or help us with the golf outing, please see me after the meeting or shoot us an email.</a:t>
            </a:r>
            <a:endParaRPr dirty="0"/>
          </a:p>
          <a:p>
            <a:pPr marL="0" lvl="0" indent="0" algn="l" rtl="0">
              <a:lnSpc>
                <a:spcPct val="100000"/>
              </a:lnSpc>
              <a:spcBef>
                <a:spcPts val="0"/>
              </a:spcBef>
              <a:spcAft>
                <a:spcPts val="0"/>
              </a:spcAft>
              <a:buClr>
                <a:schemeClr val="dk1"/>
              </a:buClr>
              <a:buSzPts val="1200"/>
              <a:buFont typeface="Arial"/>
              <a:buNone/>
            </a:pPr>
            <a:endParaRPr dirty="0"/>
          </a:p>
          <a:p>
            <a:pPr marL="171450" lvl="0" indent="-171450" algn="l" rtl="0">
              <a:lnSpc>
                <a:spcPct val="100000"/>
              </a:lnSpc>
              <a:spcBef>
                <a:spcPts val="0"/>
              </a:spcBef>
              <a:spcAft>
                <a:spcPts val="0"/>
              </a:spcAft>
              <a:buClr>
                <a:schemeClr val="dk1"/>
              </a:buClr>
              <a:buSzPts val="1200"/>
              <a:buFont typeface="Arial"/>
              <a:buChar char="•"/>
            </a:pPr>
            <a:r>
              <a:rPr lang="en-US" dirty="0"/>
              <a:t>We are always looking for incoming freshman parents that would like to help!  The freshman/sophomore team receives a snack after school.  Fruit/Granola bar/water or Gatorade.  This is handed out by the locker room at 3:00, the team is then given a meal after their game, before the Varsity game down by the field.  If you are interested in helping with us the Gridiron Group will work with you as well as plenty of other parents in this room that have done it before so just let us know.  If we don’t hear from anyone I will start recruiting Freshman/Sophomore parents in July.  The Varsity team eats a full meal prior to their game at 4:00 p.m. in the cafeteria.  The Gridiron Group arrives at the school at 2:30 p.m. and starts cooking, we always love having parents come and help cook and serve.  This is especially great for you senior parents! </a:t>
            </a:r>
            <a:endParaRPr dirty="0"/>
          </a:p>
          <a:p>
            <a:pPr marL="171450" lvl="0" indent="-95250" algn="l" rtl="0">
              <a:lnSpc>
                <a:spcPct val="100000"/>
              </a:lnSpc>
              <a:spcBef>
                <a:spcPts val="0"/>
              </a:spcBef>
              <a:spcAft>
                <a:spcPts val="0"/>
              </a:spcAft>
              <a:buClr>
                <a:schemeClr val="dk1"/>
              </a:buClr>
              <a:buSzPts val="1200"/>
              <a:buFont typeface="Arial"/>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Board Member at Large – We welcome any parent that is interested in helping.  This position holds no one specific responsibility but is helps in all aspects of the program.  We love having the opinion and ideas of other parents so if you would like to join us please reach out. </a:t>
            </a:r>
            <a:endParaRPr dirty="0"/>
          </a:p>
          <a:p>
            <a:pPr marL="171450" lvl="0" indent="-95250" algn="l" rtl="0">
              <a:lnSpc>
                <a:spcPct val="100000"/>
              </a:lnSpc>
              <a:spcBef>
                <a:spcPts val="0"/>
              </a:spcBef>
              <a:spcAft>
                <a:spcPts val="0"/>
              </a:spcAft>
              <a:buClr>
                <a:schemeClr val="dk1"/>
              </a:buClr>
              <a:buSzPts val="1200"/>
              <a:buFont typeface="Arial"/>
              <a:buNone/>
            </a:pPr>
            <a:endParaRPr dirty="0"/>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708660" y="4537304"/>
            <a:ext cx="5669280" cy="3712339"/>
          </a:xfrm>
          <a:prstGeom prst="rect">
            <a:avLst/>
          </a:prstGeom>
          <a:noFill/>
          <a:ln>
            <a:noFill/>
          </a:ln>
        </p:spPr>
        <p:txBody>
          <a:bodyPr spcFirstLastPara="1" wrap="square" lIns="94351" tIns="47162" rIns="94351" bIns="47162" anchor="t" anchorCtr="0">
            <a:noAutofit/>
          </a:bodyPr>
          <a:lstStyle/>
          <a:p>
            <a:pPr marL="0" indent="0"/>
            <a:endParaRPr/>
          </a:p>
        </p:txBody>
      </p:sp>
      <p:sp>
        <p:nvSpPr>
          <p:cNvPr id="189" name="Google Shape;189;p9:notes"/>
          <p:cNvSpPr>
            <a:spLocks noGrp="1" noRot="1" noChangeAspect="1"/>
          </p:cNvSpPr>
          <p:nvPr>
            <p:ph type="sldImg" idx="2"/>
          </p:nvPr>
        </p:nvSpPr>
        <p:spPr>
          <a:xfrm>
            <a:off x="714375" y="1177925"/>
            <a:ext cx="5657850" cy="3182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2"/>
          <p:cNvSpPr/>
          <p:nvPr/>
        </p:nvSpPr>
        <p:spPr>
          <a:xfrm>
            <a:off x="920834" y="1346946"/>
            <a:ext cx="10222992" cy="80683"/>
          </a:xfrm>
          <a:prstGeom prst="rect">
            <a:avLst/>
          </a:prstGeom>
          <a:blipFill rotWithShape="1">
            <a:blip r:embed="rId2">
              <a:alphaModFix amt="85000"/>
            </a:blip>
            <a:tile tx="0" ty="-762000" sx="92000" sy="89000" flip="xy" algn="ctr"/>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920834" y="4299696"/>
            <a:ext cx="10222992" cy="80683"/>
          </a:xfrm>
          <a:prstGeom prst="rect">
            <a:avLst/>
          </a:prstGeom>
          <a:blipFill rotWithShape="1">
            <a:blip r:embed="rId2">
              <a:alphaModFix amt="85000"/>
            </a:blip>
            <a:tile tx="0" ty="-717550" sx="92000" sy="89000" flip="xy" algn="ctr"/>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920834" y="1484779"/>
            <a:ext cx="10222992" cy="274320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 name="Google Shape;22;p2"/>
          <p:cNvGrpSpPr/>
          <p:nvPr/>
        </p:nvGrpSpPr>
        <p:grpSpPr>
          <a:xfrm>
            <a:off x="9649215" y="4068923"/>
            <a:ext cx="1080904" cy="1080902"/>
            <a:chOff x="9685338" y="4460675"/>
            <a:chExt cx="1080904" cy="1080902"/>
          </a:xfrm>
        </p:grpSpPr>
        <p:sp>
          <p:nvSpPr>
            <p:cNvPr id="23" name="Google Shape;23;p2"/>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 name="Google Shape;25;p2"/>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9600"/>
              <a:buFont typeface="Rockwell"/>
              <a:buNone/>
              <a:defRPr sz="9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a:endParaRPr/>
          </a:p>
        </p:txBody>
      </p:sp>
      <p:sp>
        <p:nvSpPr>
          <p:cNvPr id="27" name="Google Shape;27;p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1"/>
          <p:cNvSpPr txBox="1">
            <a:spLocks noGrp="1"/>
          </p:cNvSpPr>
          <p:nvPr>
            <p:ph type="body" idx="1"/>
          </p:nvPr>
        </p:nvSpPr>
        <p:spPr>
          <a:xfrm rot="5400000">
            <a:off x="4073652" y="-882396"/>
            <a:ext cx="4050792" cy="100584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95" name="Google Shape;95;p1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2"/>
          <p:cNvSpPr txBox="1">
            <a:spLocks noGrp="1"/>
          </p:cNvSpPr>
          <p:nvPr>
            <p:ph type="title"/>
          </p:nvPr>
        </p:nvSpPr>
        <p:spPr>
          <a:xfrm rot="5400000">
            <a:off x="7181850" y="2076450"/>
            <a:ext cx="5638800" cy="255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2"/>
          <p:cNvSpPr txBox="1">
            <a:spLocks noGrp="1"/>
          </p:cNvSpPr>
          <p:nvPr>
            <p:ph type="body" idx="1"/>
          </p:nvPr>
        </p:nvSpPr>
        <p:spPr>
          <a:xfrm rot="5400000">
            <a:off x="2000250" y="-400050"/>
            <a:ext cx="5638800" cy="75057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01" name="Google Shape;101;p1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33" name="Google Shape;33;p3"/>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6"/>
        <p:cNvGrpSpPr/>
        <p:nvPr/>
      </p:nvGrpSpPr>
      <p:grpSpPr>
        <a:xfrm>
          <a:off x="0" y="0"/>
          <a:ext cx="0" cy="0"/>
          <a:chOff x="0" y="0"/>
          <a:chExt cx="0" cy="0"/>
        </a:xfrm>
      </p:grpSpPr>
      <p:sp>
        <p:nvSpPr>
          <p:cNvPr id="37" name="Google Shape;37;p4"/>
          <p:cNvSpPr/>
          <p:nvPr/>
        </p:nvSpPr>
        <p:spPr>
          <a:xfrm>
            <a:off x="0" y="4917989"/>
            <a:ext cx="12192000" cy="194001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8000"/>
              <a:buFont typeface="Rockwell"/>
              <a:buNone/>
              <a:defRPr sz="8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body" idx="1"/>
          </p:nvPr>
        </p:nvSpPr>
        <p:spPr>
          <a:xfrm>
            <a:off x="2165774" y="5020056"/>
            <a:ext cx="905256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700"/>
              <a:buNone/>
              <a:defRPr sz="2000">
                <a:solidFill>
                  <a:schemeClr val="dk1"/>
                </a:solidFill>
              </a:defRPr>
            </a:lvl1pPr>
            <a:lvl2pPr marL="914400" lvl="1" indent="-228600" algn="l">
              <a:lnSpc>
                <a:spcPct val="90000"/>
              </a:lnSpc>
              <a:spcBef>
                <a:spcPts val="400"/>
              </a:spcBef>
              <a:spcAft>
                <a:spcPts val="0"/>
              </a:spcAft>
              <a:buSzPts val="1530"/>
              <a:buNone/>
              <a:defRPr sz="1800">
                <a:solidFill>
                  <a:srgbClr val="888888"/>
                </a:solidFill>
              </a:defRPr>
            </a:lvl2pPr>
            <a:lvl3pPr marL="1371600" lvl="2" indent="-228600" algn="l">
              <a:lnSpc>
                <a:spcPct val="90000"/>
              </a:lnSpc>
              <a:spcBef>
                <a:spcPts val="400"/>
              </a:spcBef>
              <a:spcAft>
                <a:spcPts val="0"/>
              </a:spcAft>
              <a:buSzPts val="1360"/>
              <a:buNone/>
              <a:defRPr sz="1600">
                <a:solidFill>
                  <a:srgbClr val="888888"/>
                </a:solidFill>
              </a:defRPr>
            </a:lvl3pPr>
            <a:lvl4pPr marL="1828800" lvl="3" indent="-228600" algn="l">
              <a:lnSpc>
                <a:spcPct val="90000"/>
              </a:lnSpc>
              <a:spcBef>
                <a:spcPts val="400"/>
              </a:spcBef>
              <a:spcAft>
                <a:spcPts val="0"/>
              </a:spcAft>
              <a:buSzPts val="1190"/>
              <a:buNone/>
              <a:defRPr sz="1400">
                <a:solidFill>
                  <a:srgbClr val="888888"/>
                </a:solidFill>
              </a:defRPr>
            </a:lvl4pPr>
            <a:lvl5pPr marL="2286000" lvl="4" indent="-228600" algn="l">
              <a:lnSpc>
                <a:spcPct val="90000"/>
              </a:lnSpc>
              <a:spcBef>
                <a:spcPts val="400"/>
              </a:spcBef>
              <a:spcAft>
                <a:spcPts val="0"/>
              </a:spcAft>
              <a:buSzPts val="1190"/>
              <a:buNone/>
              <a:defRPr sz="1400">
                <a:solidFill>
                  <a:srgbClr val="888888"/>
                </a:solidFill>
              </a:defRPr>
            </a:lvl5pPr>
            <a:lvl6pPr marL="2743200" lvl="5" indent="-228600" algn="l">
              <a:lnSpc>
                <a:spcPct val="90000"/>
              </a:lnSpc>
              <a:spcBef>
                <a:spcPts val="400"/>
              </a:spcBef>
              <a:spcAft>
                <a:spcPts val="0"/>
              </a:spcAft>
              <a:buSzPts val="1190"/>
              <a:buNone/>
              <a:defRPr sz="1400">
                <a:solidFill>
                  <a:srgbClr val="888888"/>
                </a:solidFill>
              </a:defRPr>
            </a:lvl6pPr>
            <a:lvl7pPr marL="3200400" lvl="6" indent="-228600" algn="l">
              <a:lnSpc>
                <a:spcPct val="90000"/>
              </a:lnSpc>
              <a:spcBef>
                <a:spcPts val="400"/>
              </a:spcBef>
              <a:spcAft>
                <a:spcPts val="0"/>
              </a:spcAft>
              <a:buSzPts val="1190"/>
              <a:buNone/>
              <a:defRPr sz="1400">
                <a:solidFill>
                  <a:srgbClr val="888888"/>
                </a:solidFill>
              </a:defRPr>
            </a:lvl7pPr>
            <a:lvl8pPr marL="3657600" lvl="7" indent="-228600" algn="l">
              <a:lnSpc>
                <a:spcPct val="90000"/>
              </a:lnSpc>
              <a:spcBef>
                <a:spcPts val="400"/>
              </a:spcBef>
              <a:spcAft>
                <a:spcPts val="0"/>
              </a:spcAft>
              <a:buSzPts val="1190"/>
              <a:buNone/>
              <a:defRPr sz="1400">
                <a:solidFill>
                  <a:srgbClr val="888888"/>
                </a:solidFill>
              </a:defRPr>
            </a:lvl8pPr>
            <a:lvl9pPr marL="4114800" lvl="8" indent="-228600" algn="l">
              <a:lnSpc>
                <a:spcPct val="90000"/>
              </a:lnSpc>
              <a:spcBef>
                <a:spcPts val="400"/>
              </a:spcBef>
              <a:spcAft>
                <a:spcPts val="200"/>
              </a:spcAft>
              <a:buSzPts val="1190"/>
              <a:buNone/>
              <a:defRPr sz="1400">
                <a:solidFill>
                  <a:srgbClr val="888888"/>
                </a:solidFill>
              </a:defRPr>
            </a:lvl9pPr>
          </a:lstStyle>
          <a:p>
            <a:endParaRPr/>
          </a:p>
        </p:txBody>
      </p:sp>
      <p:sp>
        <p:nvSpPr>
          <p:cNvPr id="40" name="Google Shape;40;p4"/>
          <p:cNvSpPr txBox="1">
            <a:spLocks noGrp="1"/>
          </p:cNvSpPr>
          <p:nvPr>
            <p:ph type="dt" idx="10"/>
          </p:nvPr>
        </p:nvSpPr>
        <p:spPr>
          <a:xfrm>
            <a:off x="8593667" y="6272784"/>
            <a:ext cx="264430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
          <p:cNvSpPr txBox="1">
            <a:spLocks noGrp="1"/>
          </p:cNvSpPr>
          <p:nvPr>
            <p:ph type="ftr" idx="11"/>
          </p:nvPr>
        </p:nvSpPr>
        <p:spPr>
          <a:xfrm>
            <a:off x="2182708" y="6272784"/>
            <a:ext cx="63276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2" name="Google Shape;42;p4"/>
          <p:cNvGrpSpPr/>
          <p:nvPr/>
        </p:nvGrpSpPr>
        <p:grpSpPr>
          <a:xfrm>
            <a:off x="897399" y="2325848"/>
            <a:ext cx="1080904" cy="1080902"/>
            <a:chOff x="9685338" y="4460675"/>
            <a:chExt cx="1080904" cy="1080902"/>
          </a:xfrm>
        </p:grpSpPr>
        <p:sp>
          <p:nvSpPr>
            <p:cNvPr id="43" name="Google Shape;43;p4"/>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4"/>
          <p:cNvSpPr txBox="1">
            <a:spLocks noGrp="1"/>
          </p:cNvSpPr>
          <p:nvPr>
            <p:ph type="sldNum" idx="12"/>
          </p:nvPr>
        </p:nvSpPr>
        <p:spPr>
          <a:xfrm>
            <a:off x="843702" y="2506133"/>
            <a:ext cx="1188298" cy="720332"/>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
          <p:cNvSpPr txBox="1">
            <a:spLocks noGrp="1"/>
          </p:cNvSpPr>
          <p:nvPr>
            <p:ph type="body" idx="1"/>
          </p:nvPr>
        </p:nvSpPr>
        <p:spPr>
          <a:xfrm>
            <a:off x="1069848"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49" name="Google Shape;49;p5"/>
          <p:cNvSpPr txBox="1">
            <a:spLocks noGrp="1"/>
          </p:cNvSpPr>
          <p:nvPr>
            <p:ph type="body" idx="2"/>
          </p:nvPr>
        </p:nvSpPr>
        <p:spPr>
          <a:xfrm>
            <a:off x="6364224"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0" name="Google Shape;50;p5"/>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body" idx="1"/>
          </p:nvPr>
        </p:nvSpPr>
        <p:spPr>
          <a:xfrm>
            <a:off x="1066800" y="2048256"/>
            <a:ext cx="475488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56" name="Google Shape;56;p6"/>
          <p:cNvSpPr txBox="1">
            <a:spLocks noGrp="1"/>
          </p:cNvSpPr>
          <p:nvPr>
            <p:ph type="body" idx="2"/>
          </p:nvPr>
        </p:nvSpPr>
        <p:spPr>
          <a:xfrm>
            <a:off x="1069848" y="2743200"/>
            <a:ext cx="475488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7" name="Google Shape;57;p6"/>
          <p:cNvSpPr txBox="1">
            <a:spLocks noGrp="1"/>
          </p:cNvSpPr>
          <p:nvPr>
            <p:ph type="body" idx="3"/>
          </p:nvPr>
        </p:nvSpPr>
        <p:spPr>
          <a:xfrm>
            <a:off x="6364224" y="2048256"/>
            <a:ext cx="475488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58" name="Google Shape;58;p6"/>
          <p:cNvSpPr txBox="1">
            <a:spLocks noGrp="1"/>
          </p:cNvSpPr>
          <p:nvPr>
            <p:ph type="body" idx="4"/>
          </p:nvPr>
        </p:nvSpPr>
        <p:spPr>
          <a:xfrm>
            <a:off x="6364224" y="2743200"/>
            <a:ext cx="475488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9" name="Google Shape;59;p6"/>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8"/>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1"/>
        <p:cNvGrpSpPr/>
        <p:nvPr/>
      </p:nvGrpSpPr>
      <p:grpSpPr>
        <a:xfrm>
          <a:off x="0" y="0"/>
          <a:ext cx="0" cy="0"/>
          <a:chOff x="0" y="0"/>
          <a:chExt cx="0" cy="0"/>
        </a:xfrm>
      </p:grpSpPr>
      <p:sp>
        <p:nvSpPr>
          <p:cNvPr id="72" name="Google Shape;72;p9"/>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9"/>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Font typeface="Rockwell"/>
              <a:buNone/>
              <a:defRPr sz="3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838200" y="685800"/>
            <a:ext cx="6711696" cy="5020056"/>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75" name="Google Shape;75;p9"/>
          <p:cNvSpPr txBox="1">
            <a:spLocks noGrp="1"/>
          </p:cNvSpPr>
          <p:nvPr>
            <p:ph type="body" idx="2"/>
          </p:nvPr>
        </p:nvSpPr>
        <p:spPr>
          <a:xfrm>
            <a:off x="8549640" y="2423160"/>
            <a:ext cx="32004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76" name="Google Shape;76;p9"/>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8" name="Google Shape;78;p9"/>
          <p:cNvGrpSpPr/>
          <p:nvPr/>
        </p:nvGrpSpPr>
        <p:grpSpPr>
          <a:xfrm>
            <a:off x="11401725" y="6229681"/>
            <a:ext cx="457200" cy="457200"/>
            <a:chOff x="11361456" y="6195813"/>
            <a:chExt cx="548640" cy="548640"/>
          </a:xfrm>
        </p:grpSpPr>
        <p:sp>
          <p:nvSpPr>
            <p:cNvPr id="79" name="Google Shape;79;p9"/>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9"/>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 name="Google Shape;81;p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2"/>
        <p:cNvGrpSpPr/>
        <p:nvPr/>
      </p:nvGrpSpPr>
      <p:grpSpPr>
        <a:xfrm>
          <a:off x="0" y="0"/>
          <a:ext cx="0" cy="0"/>
          <a:chOff x="0" y="0"/>
          <a:chExt cx="0" cy="0"/>
        </a:xfrm>
      </p:grpSpPr>
      <p:sp>
        <p:nvSpPr>
          <p:cNvPr id="83" name="Google Shape;83;p10"/>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0"/>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Font typeface="Rockwell"/>
              <a:buNone/>
              <a:defRPr sz="3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0"/>
          <p:cNvSpPr>
            <a:spLocks noGrp="1"/>
          </p:cNvSpPr>
          <p:nvPr>
            <p:ph type="pic" idx="2"/>
          </p:nvPr>
        </p:nvSpPr>
        <p:spPr>
          <a:xfrm>
            <a:off x="0" y="0"/>
            <a:ext cx="8303740" cy="6858000"/>
          </a:xfrm>
          <a:prstGeom prst="rect">
            <a:avLst/>
          </a:prstGeom>
          <a:solidFill>
            <a:srgbClr val="E1DFDF"/>
          </a:solidFill>
          <a:ln>
            <a:noFill/>
          </a:ln>
        </p:spPr>
      </p:sp>
      <p:sp>
        <p:nvSpPr>
          <p:cNvPr id="86" name="Google Shape;86;p10"/>
          <p:cNvSpPr txBox="1">
            <a:spLocks noGrp="1"/>
          </p:cNvSpPr>
          <p:nvPr>
            <p:ph type="body" idx="1"/>
          </p:nvPr>
        </p:nvSpPr>
        <p:spPr>
          <a:xfrm>
            <a:off x="8549640" y="2423160"/>
            <a:ext cx="32004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87" name="Google Shape;87;p10"/>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8" name="Google Shape;88;p10"/>
          <p:cNvGrpSpPr/>
          <p:nvPr/>
        </p:nvGrpSpPr>
        <p:grpSpPr>
          <a:xfrm>
            <a:off x="11401725" y="6229681"/>
            <a:ext cx="457200" cy="457200"/>
            <a:chOff x="11361456" y="6195813"/>
            <a:chExt cx="548640" cy="548640"/>
          </a:xfrm>
        </p:grpSpPr>
        <p:sp>
          <p:nvSpPr>
            <p:cNvPr id="89" name="Google Shape;89;p10"/>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0"/>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 name="Google Shape;91;p1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0000"/>
              </a:buClr>
              <a:buSzPts val="5400"/>
              <a:buFont typeface="Rockwell"/>
              <a:buNone/>
              <a:defRPr sz="5400" b="0" i="0" u="none" strike="noStrike" cap="none">
                <a:solidFill>
                  <a:srgbClr val="000000"/>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12" name="Google Shape;12;p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13" name="Google Shape;13;p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grpSp>
        <p:nvGrpSpPr>
          <p:cNvPr id="14" name="Google Shape;14;p1"/>
          <p:cNvGrpSpPr/>
          <p:nvPr/>
        </p:nvGrpSpPr>
        <p:grpSpPr>
          <a:xfrm>
            <a:off x="11401725" y="6229681"/>
            <a:ext cx="457200" cy="457200"/>
            <a:chOff x="11361456" y="6195813"/>
            <a:chExt cx="548640" cy="548640"/>
          </a:xfrm>
        </p:grpSpPr>
        <p:sp>
          <p:nvSpPr>
            <p:cNvPr id="15" name="Google Shape;15;p1"/>
            <p:cNvSpPr/>
            <p:nvPr/>
          </p:nvSpPr>
          <p:spPr>
            <a:xfrm>
              <a:off x="11361456" y="6195813"/>
              <a:ext cx="548640" cy="548640"/>
            </a:xfrm>
            <a:prstGeom prst="ellipse">
              <a:avLst/>
            </a:prstGeom>
            <a:blipFill rotWithShape="1">
              <a:blip r:embed="rId13">
                <a:alphaModFix/>
              </a:blip>
              <a:tile tx="50800" ty="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1pPr>
            <a:lvl2pPr marL="0" marR="0" lvl="1"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2pPr>
            <a:lvl3pPr marL="0" marR="0" lvl="2"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3pPr>
            <a:lvl4pPr marL="0" marR="0" lvl="3"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4pPr>
            <a:lvl5pPr marL="0" marR="0" lvl="4"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5pPr>
            <a:lvl6pPr marL="0" marR="0" lvl="5"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6pPr>
            <a:lvl7pPr marL="0" marR="0" lvl="6"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7pPr>
            <a:lvl8pPr marL="0" marR="0" lvl="7"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8pPr>
            <a:lvl9pPr marL="0" marR="0" lvl="8"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sequoitfootbal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givebutter.com/Sequoitfootball24" TargetMode="Externa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hyperlink" Target="mailto:sequoitgridiron@gmail.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sequoitfootball.co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3" name="Rectangle 2">
            <a:extLst>
              <a:ext uri="{FF2B5EF4-FFF2-40B4-BE49-F238E27FC236}">
                <a16:creationId xmlns:a16="http://schemas.microsoft.com/office/drawing/2014/main" id="{A0B35843-A2F1-A568-673D-A62B89A79F51}"/>
              </a:ext>
            </a:extLst>
          </p:cNvPr>
          <p:cNvSpPr/>
          <p:nvPr/>
        </p:nvSpPr>
        <p:spPr>
          <a:xfrm>
            <a:off x="150829" y="188536"/>
            <a:ext cx="11887200" cy="6447934"/>
          </a:xfrm>
          <a:prstGeom prst="rect">
            <a:avLst/>
          </a:prstGeom>
          <a:solidFill>
            <a:schemeClr val="bg1"/>
          </a:solidFill>
          <a:ln w="76200">
            <a:solidFill>
              <a:srgbClr val="2C7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p13"/>
          <p:cNvSpPr txBox="1">
            <a:spLocks noGrp="1"/>
          </p:cNvSpPr>
          <p:nvPr>
            <p:ph type="ctrTitle"/>
          </p:nvPr>
        </p:nvSpPr>
        <p:spPr>
          <a:xfrm>
            <a:off x="347777" y="643467"/>
            <a:ext cx="4950785" cy="5571066"/>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SzPts val="8800"/>
              <a:buFont typeface="Rockwell"/>
              <a:buNone/>
            </a:pPr>
            <a:r>
              <a:rPr lang="en-US" sz="8800" dirty="0"/>
              <a:t>2024 Football</a:t>
            </a:r>
            <a:br>
              <a:rPr lang="en-US" sz="8800" dirty="0"/>
            </a:br>
            <a:r>
              <a:rPr lang="en-US" sz="8800" dirty="0"/>
              <a:t>Info </a:t>
            </a:r>
            <a:br>
              <a:rPr lang="en-US" sz="8800" dirty="0"/>
            </a:br>
            <a:r>
              <a:rPr lang="en-US" sz="8800" dirty="0"/>
              <a:t>Packet</a:t>
            </a:r>
            <a:endParaRPr dirty="0"/>
          </a:p>
        </p:txBody>
      </p:sp>
      <p:sp>
        <p:nvSpPr>
          <p:cNvPr id="110" name="Google Shape;110;p13"/>
          <p:cNvSpPr/>
          <p:nvPr/>
        </p:nvSpPr>
        <p:spPr>
          <a:xfrm rot="5400000">
            <a:off x="3602219" y="3269925"/>
            <a:ext cx="4154862" cy="122548"/>
          </a:xfrm>
          <a:prstGeom prst="rect">
            <a:avLst/>
          </a:prstGeom>
          <a:blipFill rotWithShape="1">
            <a:blip r:embed="rId3">
              <a:alphaModFix amt="85000"/>
            </a:blip>
            <a:tile tx="0" ty="-717550" sx="92000" sy="89000" flip="xy" algn="ctr"/>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green football field with white text&#10;&#10;Description automatically generated">
            <a:extLst>
              <a:ext uri="{FF2B5EF4-FFF2-40B4-BE49-F238E27FC236}">
                <a16:creationId xmlns:a16="http://schemas.microsoft.com/office/drawing/2014/main" id="{73B98AC9-F829-E65D-3F35-6751FA24D407}"/>
              </a:ext>
            </a:extLst>
          </p:cNvPr>
          <p:cNvPicPr>
            <a:picLocks noChangeAspect="1"/>
          </p:cNvPicPr>
          <p:nvPr/>
        </p:nvPicPr>
        <p:blipFill>
          <a:blip r:embed="rId4"/>
          <a:stretch>
            <a:fillRect/>
          </a:stretch>
        </p:blipFill>
        <p:spPr>
          <a:xfrm>
            <a:off x="5976594" y="1967845"/>
            <a:ext cx="5703216" cy="29223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1DA7-A22D-95EA-0EFA-D56B13DF670A}"/>
              </a:ext>
            </a:extLst>
          </p:cNvPr>
          <p:cNvSpPr>
            <a:spLocks noGrp="1"/>
          </p:cNvSpPr>
          <p:nvPr>
            <p:ph type="title"/>
          </p:nvPr>
        </p:nvSpPr>
        <p:spPr>
          <a:xfrm>
            <a:off x="541946" y="59009"/>
            <a:ext cx="10058400" cy="1609344"/>
          </a:xfrm>
        </p:spPr>
        <p:txBody>
          <a:bodyPr/>
          <a:lstStyle/>
          <a:p>
            <a:r>
              <a:rPr lang="en-US" dirty="0"/>
              <a:t>Concessions &amp; Team Meals </a:t>
            </a:r>
          </a:p>
        </p:txBody>
      </p:sp>
      <p:sp>
        <p:nvSpPr>
          <p:cNvPr id="3" name="Text Placeholder 2">
            <a:extLst>
              <a:ext uri="{FF2B5EF4-FFF2-40B4-BE49-F238E27FC236}">
                <a16:creationId xmlns:a16="http://schemas.microsoft.com/office/drawing/2014/main" id="{432A0F54-7632-6AF8-56EF-044E6AA31EEC}"/>
              </a:ext>
            </a:extLst>
          </p:cNvPr>
          <p:cNvSpPr>
            <a:spLocks noGrp="1"/>
          </p:cNvSpPr>
          <p:nvPr>
            <p:ph type="body" idx="1"/>
          </p:nvPr>
        </p:nvSpPr>
        <p:spPr>
          <a:xfrm>
            <a:off x="277997" y="1084081"/>
            <a:ext cx="11054976" cy="5538479"/>
          </a:xfrm>
        </p:spPr>
        <p:txBody>
          <a:bodyPr>
            <a:normAutofit fontScale="92500" lnSpcReduction="10000"/>
          </a:bodyPr>
          <a:lstStyle/>
          <a:p>
            <a:r>
              <a:rPr lang="en-US" b="1" dirty="0">
                <a:solidFill>
                  <a:srgbClr val="800000"/>
                </a:solidFill>
              </a:rPr>
              <a:t>Concessions is very important to our program and other sports programs are chomping at the bit to take over our concessions to help their programs. If we don’t have the volunteers show up, we will lose all funds we raise working concessions</a:t>
            </a:r>
          </a:p>
          <a:p>
            <a:r>
              <a:rPr lang="en-US" b="1" dirty="0">
                <a:solidFill>
                  <a:srgbClr val="800000"/>
                </a:solidFill>
              </a:rPr>
              <a:t>Each game we will need we will need 8 to10 volunteers for the Freshman/Sophomore Game and 8 to 10  volunteers for the Varsity game</a:t>
            </a:r>
          </a:p>
          <a:p>
            <a:pPr lvl="2"/>
            <a:r>
              <a:rPr lang="en-US" sz="1700" b="1" dirty="0"/>
              <a:t>Freshman Parents </a:t>
            </a:r>
            <a:r>
              <a:rPr lang="en-US" sz="1700" dirty="0"/>
              <a:t>– parents will be preassigned to work a 1 concession slot for the year during the Varsity Game. If you can not work your preassigned date, please reach out the team lead to get it switched the Monday before the game. </a:t>
            </a:r>
          </a:p>
          <a:p>
            <a:pPr lvl="1"/>
            <a:endParaRPr lang="en-US" sz="1900" b="1" i="1" dirty="0"/>
          </a:p>
          <a:p>
            <a:pPr lvl="2"/>
            <a:r>
              <a:rPr lang="en-US" sz="1700" b="1" dirty="0"/>
              <a:t>Sophomore Parent’s </a:t>
            </a:r>
            <a:r>
              <a:rPr lang="en-US" sz="1700" dirty="0"/>
              <a:t>– you will have the year off from concessions however we need you in areas like feeding the team, events, Homecoming, etc. </a:t>
            </a:r>
          </a:p>
          <a:p>
            <a:pPr lvl="1"/>
            <a:endParaRPr lang="en-US" sz="1900" b="1" dirty="0"/>
          </a:p>
          <a:p>
            <a:pPr lvl="2"/>
            <a:r>
              <a:rPr lang="en-US" sz="1700" b="1" dirty="0"/>
              <a:t>Junior Parents </a:t>
            </a:r>
            <a:r>
              <a:rPr lang="en-US" sz="1700" dirty="0"/>
              <a:t>– parents will be preassigned to work 1 concession slot for the year during the Freshman/Sophomore game. If you can not work your preassigned it will be up to you to find a replacement. </a:t>
            </a:r>
          </a:p>
          <a:p>
            <a:pPr lvl="1"/>
            <a:endParaRPr lang="en-US" sz="1900" b="1" i="1" dirty="0"/>
          </a:p>
          <a:p>
            <a:pPr lvl="2"/>
            <a:r>
              <a:rPr lang="en-US" sz="1700" b="1" dirty="0"/>
              <a:t>Senior Parents </a:t>
            </a:r>
            <a:r>
              <a:rPr lang="en-US" sz="1700" dirty="0"/>
              <a:t>– you will have the year off from concessions however we need you in areas like feeding the team, events, Homecoming, etc. </a:t>
            </a:r>
          </a:p>
          <a:p>
            <a:pPr marL="457200" lvl="1">
              <a:spcBef>
                <a:spcPts val="1200"/>
              </a:spcBef>
            </a:pPr>
            <a:r>
              <a:rPr lang="en-US" sz="2100" b="1" dirty="0">
                <a:solidFill>
                  <a:srgbClr val="800000"/>
                </a:solidFill>
              </a:rPr>
              <a:t>Please note you are required to show up to your assigned slot, If you can not make your preassigned date, please find a replacement and email the </a:t>
            </a:r>
            <a:r>
              <a:rPr lang="en-US" sz="2100" b="1" dirty="0" err="1">
                <a:solidFill>
                  <a:srgbClr val="800000"/>
                </a:solidFill>
              </a:rPr>
              <a:t>sequiout</a:t>
            </a:r>
            <a:r>
              <a:rPr lang="en-US" sz="2100" b="1" dirty="0">
                <a:solidFill>
                  <a:srgbClr val="800000"/>
                </a:solidFill>
              </a:rPr>
              <a:t> gridiron who </a:t>
            </a:r>
          </a:p>
          <a:p>
            <a:pPr lvl="1"/>
            <a:endParaRPr lang="en-US" dirty="0"/>
          </a:p>
        </p:txBody>
      </p:sp>
      <p:pic>
        <p:nvPicPr>
          <p:cNvPr id="1030" name="Picture 6" descr="Food clip art free free clipart images - Clipartix | Food clipart, Clip art,  Free clip art">
            <a:extLst>
              <a:ext uri="{FF2B5EF4-FFF2-40B4-BE49-F238E27FC236}">
                <a16:creationId xmlns:a16="http://schemas.microsoft.com/office/drawing/2014/main" id="{E08B3305-1A38-BF33-A084-97928C464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40376">
            <a:off x="9578790" y="650140"/>
            <a:ext cx="984016" cy="4270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popcorn clipart, Pop corn design 24595786 Vector Art at Vecteezy">
            <a:extLst>
              <a:ext uri="{FF2B5EF4-FFF2-40B4-BE49-F238E27FC236}">
                <a16:creationId xmlns:a16="http://schemas.microsoft.com/office/drawing/2014/main" id="{879EEDE6-F1C2-7311-A81D-156BA230A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346" y="143401"/>
            <a:ext cx="806430" cy="107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56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0EC6DD-7667-A02D-B309-EA3CDDDC884F}"/>
              </a:ext>
            </a:extLst>
          </p:cNvPr>
          <p:cNvPicPr>
            <a:picLocks noChangeAspect="1"/>
          </p:cNvPicPr>
          <p:nvPr/>
        </p:nvPicPr>
        <p:blipFill>
          <a:blip r:embed="rId2"/>
          <a:stretch>
            <a:fillRect/>
          </a:stretch>
        </p:blipFill>
        <p:spPr>
          <a:xfrm>
            <a:off x="2875174" y="2714919"/>
            <a:ext cx="7834619" cy="3980951"/>
          </a:xfrm>
          <a:prstGeom prst="rect">
            <a:avLst/>
          </a:prstGeom>
        </p:spPr>
      </p:pic>
      <p:sp>
        <p:nvSpPr>
          <p:cNvPr id="4" name="Google Shape;191;p21">
            <a:extLst>
              <a:ext uri="{FF2B5EF4-FFF2-40B4-BE49-F238E27FC236}">
                <a16:creationId xmlns:a16="http://schemas.microsoft.com/office/drawing/2014/main" id="{D04D6348-F3CF-71A5-ED7C-5B3A671D54FC}"/>
              </a:ext>
            </a:extLst>
          </p:cNvPr>
          <p:cNvSpPr txBox="1">
            <a:spLocks/>
          </p:cNvSpPr>
          <p:nvPr/>
        </p:nvSpPr>
        <p:spPr>
          <a:xfrm>
            <a:off x="94268" y="143277"/>
            <a:ext cx="11840066" cy="912525"/>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5400"/>
              <a:buFont typeface="Rockwell"/>
              <a:buNone/>
            </a:pPr>
            <a:r>
              <a:rPr lang="en-US" sz="4000" b="1" dirty="0"/>
              <a:t>Steps for FOOTBALL REGISTRATION &amp; FEES</a:t>
            </a:r>
          </a:p>
        </p:txBody>
      </p:sp>
      <p:sp>
        <p:nvSpPr>
          <p:cNvPr id="5" name="TextBox 4">
            <a:extLst>
              <a:ext uri="{FF2B5EF4-FFF2-40B4-BE49-F238E27FC236}">
                <a16:creationId xmlns:a16="http://schemas.microsoft.com/office/drawing/2014/main" id="{35D617E6-D69A-58F5-42F0-75DA271FEA2A}"/>
              </a:ext>
            </a:extLst>
          </p:cNvPr>
          <p:cNvSpPr txBox="1"/>
          <p:nvPr/>
        </p:nvSpPr>
        <p:spPr>
          <a:xfrm>
            <a:off x="167169" y="2121826"/>
            <a:ext cx="2630075" cy="3046988"/>
          </a:xfrm>
          <a:prstGeom prst="rect">
            <a:avLst/>
          </a:prstGeom>
          <a:noFill/>
        </p:spPr>
        <p:txBody>
          <a:bodyPr wrap="square" rtlCol="0">
            <a:spAutoFit/>
          </a:bodyPr>
          <a:lstStyle/>
          <a:p>
            <a:pPr algn="r"/>
            <a:r>
              <a:rPr lang="en-US" sz="2400" dirty="0">
                <a:solidFill>
                  <a:srgbClr val="800000"/>
                </a:solidFill>
                <a:latin typeface="Rockwell" panose="02060603020205020403" pitchFamily="18" charset="0"/>
              </a:rPr>
              <a:t>Registration is located on the </a:t>
            </a:r>
            <a:r>
              <a:rPr lang="en-US" sz="2400" dirty="0" err="1">
                <a:solidFill>
                  <a:srgbClr val="800000"/>
                </a:solidFill>
                <a:latin typeface="Rockwell" panose="02060603020205020403" pitchFamily="18" charset="0"/>
              </a:rPr>
              <a:t>Sequoit</a:t>
            </a:r>
            <a:r>
              <a:rPr lang="en-US" sz="2400" dirty="0">
                <a:solidFill>
                  <a:srgbClr val="800000"/>
                </a:solidFill>
                <a:latin typeface="Rockwell" panose="02060603020205020403" pitchFamily="18" charset="0"/>
              </a:rPr>
              <a:t> Football Website under “Registration” follow and complete the 4 Step process. </a:t>
            </a:r>
          </a:p>
        </p:txBody>
      </p:sp>
      <p:pic>
        <p:nvPicPr>
          <p:cNvPr id="7" name="Picture 6">
            <a:extLst>
              <a:ext uri="{FF2B5EF4-FFF2-40B4-BE49-F238E27FC236}">
                <a16:creationId xmlns:a16="http://schemas.microsoft.com/office/drawing/2014/main" id="{260D5B33-10DA-59AE-94E7-09BD42BD39C7}"/>
              </a:ext>
            </a:extLst>
          </p:cNvPr>
          <p:cNvPicPr>
            <a:picLocks noChangeAspect="1"/>
          </p:cNvPicPr>
          <p:nvPr/>
        </p:nvPicPr>
        <p:blipFill>
          <a:blip r:embed="rId3"/>
          <a:stretch>
            <a:fillRect/>
          </a:stretch>
        </p:blipFill>
        <p:spPr>
          <a:xfrm>
            <a:off x="2875174" y="919772"/>
            <a:ext cx="7834619" cy="1696303"/>
          </a:xfrm>
          <a:prstGeom prst="rect">
            <a:avLst/>
          </a:prstGeom>
        </p:spPr>
      </p:pic>
    </p:spTree>
    <p:extLst>
      <p:ext uri="{BB962C8B-B14F-4D97-AF65-F5344CB8AC3E}">
        <p14:creationId xmlns:p14="http://schemas.microsoft.com/office/powerpoint/2010/main" val="917205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1"/>
          <p:cNvSpPr txBox="1">
            <a:spLocks noGrp="1"/>
          </p:cNvSpPr>
          <p:nvPr>
            <p:ph type="title"/>
          </p:nvPr>
        </p:nvSpPr>
        <p:spPr>
          <a:xfrm>
            <a:off x="1066799" y="388164"/>
            <a:ext cx="10058400" cy="112746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ts val="5400"/>
              <a:buFont typeface="Rockwell"/>
              <a:buNone/>
            </a:pPr>
            <a:r>
              <a:rPr lang="en-US" dirty="0"/>
              <a:t>HIGH SCHOOL FOOTBALL FEES &amp; REGISTRATION</a:t>
            </a:r>
            <a:endParaRPr dirty="0"/>
          </a:p>
        </p:txBody>
      </p:sp>
      <p:sp>
        <p:nvSpPr>
          <p:cNvPr id="192" name="Google Shape;192;p21"/>
          <p:cNvSpPr txBox="1">
            <a:spLocks noGrp="1"/>
          </p:cNvSpPr>
          <p:nvPr>
            <p:ph type="body" idx="1"/>
          </p:nvPr>
        </p:nvSpPr>
        <p:spPr>
          <a:xfrm>
            <a:off x="916487" y="1928675"/>
            <a:ext cx="10359024"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ct val="85000"/>
              <a:buChar char="▪"/>
            </a:pPr>
            <a:r>
              <a:rPr lang="en-US" sz="2800" dirty="0"/>
              <a:t>School Fee - $150.00</a:t>
            </a:r>
            <a:endParaRPr dirty="0"/>
          </a:p>
          <a:p>
            <a:pPr marL="457200" lvl="1" indent="-182879">
              <a:buSzPct val="85000"/>
            </a:pPr>
            <a:r>
              <a:rPr lang="en-US" sz="2000" dirty="0"/>
              <a:t>The school will send you an email when this fee is due!</a:t>
            </a:r>
          </a:p>
          <a:p>
            <a:pPr marL="457200" lvl="1" indent="-182879" algn="l" rtl="0">
              <a:lnSpc>
                <a:spcPct val="90000"/>
              </a:lnSpc>
              <a:spcBef>
                <a:spcPts val="400"/>
              </a:spcBef>
              <a:spcAft>
                <a:spcPts val="0"/>
              </a:spcAft>
              <a:buSzPct val="85000"/>
              <a:buChar char="▪"/>
            </a:pPr>
            <a:r>
              <a:rPr lang="en-US" sz="2000" dirty="0"/>
              <a:t>Please note this is not through the Gridiron group an email will come from the school late July </a:t>
            </a:r>
            <a:endParaRPr sz="2800" dirty="0"/>
          </a:p>
          <a:p>
            <a:pPr marL="182880" lvl="0" indent="-182880" algn="l" rtl="0">
              <a:lnSpc>
                <a:spcPct val="90000"/>
              </a:lnSpc>
              <a:spcBef>
                <a:spcPts val="1200"/>
              </a:spcBef>
              <a:spcAft>
                <a:spcPts val="0"/>
              </a:spcAft>
              <a:buSzPct val="85000"/>
              <a:buChar char="▪"/>
            </a:pPr>
            <a:r>
              <a:rPr lang="en-US" sz="2800" dirty="0"/>
              <a:t>Summer Camp Fee - $130.00 </a:t>
            </a:r>
            <a:r>
              <a:rPr lang="en-US" sz="2800" dirty="0">
                <a:solidFill>
                  <a:srgbClr val="800000"/>
                </a:solidFill>
              </a:rPr>
              <a:t>Due June 1st</a:t>
            </a:r>
            <a:endParaRPr lang="en-US" sz="2800" dirty="0"/>
          </a:p>
          <a:p>
            <a:pPr marL="640080" lvl="1" indent="-182880">
              <a:spcBef>
                <a:spcPts val="1200"/>
              </a:spcBef>
              <a:buSzPct val="85000"/>
            </a:pPr>
            <a:r>
              <a:rPr lang="en-US" sz="2000" dirty="0"/>
              <a:t>Pay through the school using </a:t>
            </a:r>
            <a:r>
              <a:rPr lang="en-US" sz="2000" dirty="0" err="1"/>
              <a:t>Vanco</a:t>
            </a:r>
            <a:r>
              <a:rPr lang="en-US" sz="2000" dirty="0"/>
              <a:t> starting June 1</a:t>
            </a:r>
            <a:r>
              <a:rPr lang="en-US" sz="2000" baseline="30000" dirty="0"/>
              <a:t>st</a:t>
            </a:r>
            <a:r>
              <a:rPr lang="en-US" sz="2000" dirty="0"/>
              <a:t> </a:t>
            </a:r>
          </a:p>
          <a:p>
            <a:pPr marL="640080" lvl="1" indent="-182880">
              <a:spcBef>
                <a:spcPts val="1200"/>
              </a:spcBef>
              <a:buSzPct val="85000"/>
            </a:pPr>
            <a:r>
              <a:rPr lang="en-US" sz="2000" dirty="0"/>
              <a:t>Please note this is not through the Gridiron group</a:t>
            </a:r>
            <a:endParaRPr sz="2000" dirty="0"/>
          </a:p>
          <a:p>
            <a:pPr marL="182880" lvl="0" indent="-182880" algn="l" rtl="0">
              <a:lnSpc>
                <a:spcPct val="90000"/>
              </a:lnSpc>
              <a:spcBef>
                <a:spcPts val="1200"/>
              </a:spcBef>
              <a:spcAft>
                <a:spcPts val="0"/>
              </a:spcAft>
              <a:buSzPct val="85000"/>
              <a:buChar char="▪"/>
            </a:pPr>
            <a:r>
              <a:rPr lang="en-US" sz="2800" dirty="0"/>
              <a:t>Gridiron Regular Season Fee - $100.00 </a:t>
            </a:r>
            <a:r>
              <a:rPr lang="en-US" sz="2800" dirty="0">
                <a:solidFill>
                  <a:srgbClr val="800000"/>
                </a:solidFill>
              </a:rPr>
              <a:t>Due August 1st</a:t>
            </a:r>
            <a:endParaRPr lang="en-US" dirty="0">
              <a:solidFill>
                <a:srgbClr val="800000"/>
              </a:solidFill>
            </a:endParaRPr>
          </a:p>
          <a:p>
            <a:pPr marL="457200" lvl="1" indent="-182879" algn="l" rtl="0">
              <a:lnSpc>
                <a:spcPct val="90000"/>
              </a:lnSpc>
              <a:spcBef>
                <a:spcPts val="400"/>
              </a:spcBef>
              <a:spcAft>
                <a:spcPts val="0"/>
              </a:spcAft>
              <a:buSzPct val="85000"/>
              <a:buChar char="▪"/>
            </a:pPr>
            <a:r>
              <a:rPr lang="en-US" sz="2000" dirty="0"/>
              <a:t>Sole income per player for the Gridiron Group. Can be paid by a check to a Board Member or on our website. </a:t>
            </a:r>
            <a:r>
              <a:rPr lang="en-US" sz="2000" u="sng" dirty="0">
                <a:solidFill>
                  <a:srgbClr val="800000"/>
                </a:solidFill>
                <a:hlinkClick r:id="rId3">
                  <a:extLst>
                    <a:ext uri="{A12FA001-AC4F-418D-AE19-62706E023703}">
                      <ahyp:hlinkClr xmlns:ahyp="http://schemas.microsoft.com/office/drawing/2018/hyperlinkcolor" val="tx"/>
                    </a:ext>
                  </a:extLst>
                </a:hlinkClick>
              </a:rPr>
              <a:t>www.sequoitfootball.com</a:t>
            </a:r>
            <a:endParaRPr sz="2000" dirty="0">
              <a:solidFill>
                <a:srgbClr val="800000"/>
              </a:solidFill>
            </a:endParaRPr>
          </a:p>
          <a:p>
            <a:pPr marL="274320" lvl="1" indent="0" algn="l" rtl="0">
              <a:lnSpc>
                <a:spcPct val="90000"/>
              </a:lnSpc>
              <a:spcBef>
                <a:spcPts val="600"/>
              </a:spcBef>
              <a:spcAft>
                <a:spcPts val="0"/>
              </a:spcAft>
              <a:buSzPct val="85000"/>
              <a:buNone/>
            </a:pPr>
            <a:endParaRPr sz="2000" dirty="0"/>
          </a:p>
        </p:txBody>
      </p:sp>
      <p:pic>
        <p:nvPicPr>
          <p:cNvPr id="193" name="Google Shape;193;p21"/>
          <p:cNvPicPr preferRelativeResize="0"/>
          <p:nvPr/>
        </p:nvPicPr>
        <p:blipFill rotWithShape="1">
          <a:blip r:embed="rId4">
            <a:alphaModFix/>
          </a:blip>
          <a:srcRect/>
          <a:stretch/>
        </p:blipFill>
        <p:spPr>
          <a:xfrm>
            <a:off x="11469254" y="6308437"/>
            <a:ext cx="362528" cy="2718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xfrm>
            <a:off x="176027" y="208356"/>
            <a:ext cx="10992082" cy="86584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ts val="5400"/>
              <a:buFont typeface="Rockwell"/>
              <a:buNone/>
            </a:pPr>
            <a:br>
              <a:rPr lang="en-US" dirty="0"/>
            </a:br>
            <a:r>
              <a:rPr lang="en-US" dirty="0"/>
              <a:t>GRIDIRON COSTS PER PLAYER EACH SEASON</a:t>
            </a:r>
            <a:endParaRPr dirty="0"/>
          </a:p>
        </p:txBody>
      </p:sp>
      <p:sp>
        <p:nvSpPr>
          <p:cNvPr id="199" name="Google Shape;199;p22"/>
          <p:cNvSpPr txBox="1">
            <a:spLocks noGrp="1"/>
          </p:cNvSpPr>
          <p:nvPr>
            <p:ph type="body" idx="1"/>
          </p:nvPr>
        </p:nvSpPr>
        <p:spPr>
          <a:xfrm>
            <a:off x="854350" y="1260629"/>
            <a:ext cx="10058400" cy="4270429"/>
          </a:xfrm>
          <a:prstGeom prst="rect">
            <a:avLst/>
          </a:prstGeom>
          <a:noFill/>
          <a:ln>
            <a:noFill/>
          </a:ln>
        </p:spPr>
        <p:txBody>
          <a:bodyPr spcFirstLastPara="1" wrap="square" lIns="91425" tIns="45700" rIns="91425" bIns="45700" anchor="t" anchorCtr="0">
            <a:normAutofit/>
          </a:bodyPr>
          <a:lstStyle/>
          <a:p>
            <a:pPr marL="182880" lvl="0" indent="-74928" algn="l" rtl="0">
              <a:lnSpc>
                <a:spcPct val="90000"/>
              </a:lnSpc>
              <a:spcBef>
                <a:spcPts val="0"/>
              </a:spcBef>
              <a:spcAft>
                <a:spcPts val="0"/>
              </a:spcAft>
              <a:buSzPts val="1700"/>
              <a:buNone/>
            </a:pPr>
            <a:endParaRPr dirty="0"/>
          </a:p>
          <a:p>
            <a:pPr marL="0" lvl="0" indent="0" algn="l" rtl="0">
              <a:lnSpc>
                <a:spcPct val="90000"/>
              </a:lnSpc>
              <a:spcBef>
                <a:spcPts val="1200"/>
              </a:spcBef>
              <a:spcAft>
                <a:spcPts val="0"/>
              </a:spcAft>
              <a:buSzPts val="1700"/>
              <a:buNone/>
            </a:pPr>
            <a:endParaRPr dirty="0"/>
          </a:p>
          <a:p>
            <a:pPr marL="457200" lvl="1" indent="-182880" algn="l" rtl="0">
              <a:lnSpc>
                <a:spcPct val="90000"/>
              </a:lnSpc>
              <a:spcBef>
                <a:spcPts val="400"/>
              </a:spcBef>
              <a:spcAft>
                <a:spcPts val="0"/>
              </a:spcAft>
              <a:buSzPts val="1700"/>
              <a:buChar char="▪"/>
            </a:pPr>
            <a:r>
              <a:rPr lang="en-US" sz="2000" dirty="0"/>
              <a:t>7on7 Uniforms</a:t>
            </a:r>
            <a:endParaRPr dirty="0"/>
          </a:p>
          <a:p>
            <a:pPr marL="457200" lvl="1" indent="-182880" algn="l" rtl="0">
              <a:lnSpc>
                <a:spcPct val="90000"/>
              </a:lnSpc>
              <a:spcBef>
                <a:spcPts val="600"/>
              </a:spcBef>
              <a:spcAft>
                <a:spcPts val="0"/>
              </a:spcAft>
              <a:buSzPts val="1700"/>
              <a:buChar char="▪"/>
            </a:pPr>
            <a:r>
              <a:rPr lang="en-US" sz="2000" dirty="0"/>
              <a:t>Paintball Team Building Outings</a:t>
            </a:r>
            <a:endParaRPr dirty="0"/>
          </a:p>
          <a:p>
            <a:pPr marL="457200" lvl="1" indent="-182880" algn="l" rtl="0">
              <a:lnSpc>
                <a:spcPct val="90000"/>
              </a:lnSpc>
              <a:spcBef>
                <a:spcPts val="600"/>
              </a:spcBef>
              <a:spcAft>
                <a:spcPts val="0"/>
              </a:spcAft>
              <a:buSzPts val="1700"/>
              <a:buChar char="▪"/>
            </a:pPr>
            <a:r>
              <a:rPr lang="en-US" sz="2000" dirty="0"/>
              <a:t>Camp Shirts</a:t>
            </a:r>
            <a:endParaRPr dirty="0"/>
          </a:p>
          <a:p>
            <a:pPr marL="457200" lvl="1" indent="-182880" algn="l" rtl="0">
              <a:lnSpc>
                <a:spcPct val="90000"/>
              </a:lnSpc>
              <a:spcBef>
                <a:spcPts val="600"/>
              </a:spcBef>
              <a:spcAft>
                <a:spcPts val="0"/>
              </a:spcAft>
              <a:buSzPts val="1700"/>
              <a:buChar char="▪"/>
            </a:pPr>
            <a:r>
              <a:rPr lang="en-US" sz="2000" dirty="0"/>
              <a:t>2 Pairs of Game Socks</a:t>
            </a:r>
            <a:endParaRPr dirty="0"/>
          </a:p>
          <a:p>
            <a:pPr marL="457200" lvl="1" indent="-182880" algn="l" rtl="0">
              <a:lnSpc>
                <a:spcPct val="90000"/>
              </a:lnSpc>
              <a:spcBef>
                <a:spcPts val="600"/>
              </a:spcBef>
              <a:spcAft>
                <a:spcPts val="0"/>
              </a:spcAft>
              <a:buSzPts val="1700"/>
              <a:buChar char="▪"/>
            </a:pPr>
            <a:r>
              <a:rPr lang="en-US" sz="2000" dirty="0"/>
              <a:t>Name Plates on Jerseys </a:t>
            </a:r>
            <a:endParaRPr dirty="0"/>
          </a:p>
          <a:p>
            <a:pPr marL="457200" lvl="1" indent="-182880" algn="l" rtl="0">
              <a:lnSpc>
                <a:spcPct val="90000"/>
              </a:lnSpc>
              <a:spcBef>
                <a:spcPts val="600"/>
              </a:spcBef>
              <a:spcAft>
                <a:spcPts val="0"/>
              </a:spcAft>
              <a:buSzPts val="1700"/>
              <a:buChar char="▪"/>
            </a:pPr>
            <a:r>
              <a:rPr lang="en-US" sz="2000" dirty="0"/>
              <a:t>Playoff Shirts</a:t>
            </a:r>
            <a:endParaRPr dirty="0"/>
          </a:p>
          <a:p>
            <a:pPr marL="457200" lvl="1" indent="-182880" algn="l" rtl="0">
              <a:lnSpc>
                <a:spcPct val="90000"/>
              </a:lnSpc>
              <a:spcBef>
                <a:spcPts val="600"/>
              </a:spcBef>
              <a:spcAft>
                <a:spcPts val="0"/>
              </a:spcAft>
              <a:buSzPts val="1700"/>
              <a:buChar char="▪"/>
            </a:pPr>
            <a:r>
              <a:rPr lang="en-US" sz="2000" dirty="0"/>
              <a:t>Treats During Summer Practice</a:t>
            </a:r>
            <a:endParaRPr dirty="0"/>
          </a:p>
          <a:p>
            <a:pPr marL="457200" lvl="1" indent="-85725" algn="l" rtl="0">
              <a:lnSpc>
                <a:spcPct val="90000"/>
              </a:lnSpc>
              <a:spcBef>
                <a:spcPts val="600"/>
              </a:spcBef>
              <a:spcAft>
                <a:spcPts val="0"/>
              </a:spcAft>
              <a:buSzPts val="1530"/>
              <a:buNone/>
            </a:pPr>
            <a:endParaRPr dirty="0"/>
          </a:p>
        </p:txBody>
      </p:sp>
      <p:sp>
        <p:nvSpPr>
          <p:cNvPr id="200" name="Google Shape;200;p22"/>
          <p:cNvSpPr txBox="1"/>
          <p:nvPr/>
        </p:nvSpPr>
        <p:spPr>
          <a:xfrm>
            <a:off x="641516" y="5347456"/>
            <a:ext cx="10484068" cy="107872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ctr" rtl="0">
              <a:lnSpc>
                <a:spcPct val="90000"/>
              </a:lnSpc>
              <a:spcBef>
                <a:spcPts val="0"/>
              </a:spcBef>
              <a:spcAft>
                <a:spcPts val="0"/>
              </a:spcAft>
              <a:buClr>
                <a:srgbClr val="000000"/>
              </a:buClr>
              <a:buSzPts val="5400"/>
              <a:buFont typeface="Rockwell"/>
              <a:buNone/>
            </a:pPr>
            <a:r>
              <a:rPr lang="en-US" sz="5400" b="0" i="0" u="none" strike="noStrike" cap="none" dirty="0">
                <a:solidFill>
                  <a:srgbClr val="000000"/>
                </a:solidFill>
                <a:latin typeface="Rockwell"/>
                <a:ea typeface="Rockwell"/>
                <a:cs typeface="Rockwell"/>
                <a:sym typeface="Rockwell"/>
              </a:rPr>
              <a:t>ROUGHLY $</a:t>
            </a:r>
            <a:r>
              <a:rPr lang="en-US" sz="5400" dirty="0">
                <a:solidFill>
                  <a:schemeClr val="dk1"/>
                </a:solidFill>
                <a:latin typeface="Rockwell"/>
                <a:ea typeface="Rockwell"/>
                <a:cs typeface="Rockwell"/>
                <a:sym typeface="Rockwell"/>
              </a:rPr>
              <a:t>750</a:t>
            </a:r>
            <a:r>
              <a:rPr lang="en-US" sz="5400" b="0" i="0" u="none" strike="noStrike" cap="none" dirty="0">
                <a:solidFill>
                  <a:schemeClr val="dk1"/>
                </a:solidFill>
                <a:latin typeface="Rockwell"/>
                <a:ea typeface="Rockwell"/>
                <a:cs typeface="Rockwell"/>
                <a:sym typeface="Rockwell"/>
              </a:rPr>
              <a:t>.00</a:t>
            </a:r>
            <a:r>
              <a:rPr lang="en-US" sz="5400" b="0" i="0" u="none" strike="noStrike" cap="none" dirty="0">
                <a:solidFill>
                  <a:srgbClr val="000000"/>
                </a:solidFill>
                <a:latin typeface="Rockwell"/>
                <a:ea typeface="Rockwell"/>
                <a:cs typeface="Rockwell"/>
                <a:sym typeface="Rockwell"/>
              </a:rPr>
              <a:t> PER SEASON PER PLAYER</a:t>
            </a:r>
            <a:endParaRPr sz="1400" b="0" i="0" u="none" strike="noStrike" cap="none" dirty="0">
              <a:solidFill>
                <a:srgbClr val="000000"/>
              </a:solidFill>
              <a:latin typeface="Arial"/>
              <a:ea typeface="Arial"/>
              <a:cs typeface="Arial"/>
              <a:sym typeface="Arial"/>
            </a:endParaRPr>
          </a:p>
        </p:txBody>
      </p:sp>
      <p:pic>
        <p:nvPicPr>
          <p:cNvPr id="201" name="Google Shape;201;p22"/>
          <p:cNvPicPr preferRelativeResize="0"/>
          <p:nvPr/>
        </p:nvPicPr>
        <p:blipFill rotWithShape="1">
          <a:blip r:embed="rId3">
            <a:alphaModFix/>
          </a:blip>
          <a:srcRect/>
          <a:stretch/>
        </p:blipFill>
        <p:spPr>
          <a:xfrm>
            <a:off x="11469254" y="6308437"/>
            <a:ext cx="362528" cy="271896"/>
          </a:xfrm>
          <a:prstGeom prst="rect">
            <a:avLst/>
          </a:prstGeom>
          <a:noFill/>
          <a:ln>
            <a:noFill/>
          </a:ln>
        </p:spPr>
      </p:pic>
      <p:sp>
        <p:nvSpPr>
          <p:cNvPr id="202" name="Google Shape;202;p22"/>
          <p:cNvSpPr txBox="1"/>
          <p:nvPr/>
        </p:nvSpPr>
        <p:spPr>
          <a:xfrm>
            <a:off x="5394093" y="1932622"/>
            <a:ext cx="4776950" cy="3193141"/>
          </a:xfrm>
          <a:prstGeom prst="rect">
            <a:avLst/>
          </a:prstGeom>
          <a:noFill/>
          <a:ln>
            <a:noFill/>
          </a:ln>
        </p:spPr>
        <p:txBody>
          <a:bodyPr spcFirstLastPara="1" wrap="square" lIns="91425" tIns="45700" rIns="91425" bIns="45700" anchor="t" anchorCtr="0">
            <a:spAutoFit/>
          </a:bodyPr>
          <a:lstStyle/>
          <a:p>
            <a:pPr marL="822960" marR="0" lvl="1" indent="-285750" algn="l" rtl="0">
              <a:lnSpc>
                <a:spcPct val="100000"/>
              </a:lnSpc>
              <a:spcBef>
                <a:spcPts val="0"/>
              </a:spcBef>
              <a:spcAft>
                <a:spcPts val="0"/>
              </a:spcAft>
              <a:buClr>
                <a:schemeClr val="accent2"/>
              </a:buClr>
              <a:buSzPts val="2000"/>
              <a:buFont typeface="Noto Sans Symbols"/>
              <a:buChar char="▪"/>
            </a:pPr>
            <a:r>
              <a:rPr lang="en-US" sz="2000" b="0" i="0" u="none" strike="noStrike" cap="none" dirty="0">
                <a:solidFill>
                  <a:schemeClr val="dk1"/>
                </a:solidFill>
                <a:latin typeface="Rockwell"/>
                <a:ea typeface="Rockwell"/>
                <a:cs typeface="Rockwell"/>
                <a:sym typeface="Rockwell"/>
              </a:rPr>
              <a:t>Weekly Team Dinners &amp; Snacks</a:t>
            </a:r>
            <a:endParaRPr sz="1400" b="0" i="0" u="none" strike="noStrike" cap="none" dirty="0">
              <a:solidFill>
                <a:srgbClr val="000000"/>
              </a:solidFill>
              <a:latin typeface="Arial"/>
              <a:ea typeface="Arial"/>
              <a:cs typeface="Arial"/>
              <a:sym typeface="Arial"/>
            </a:endParaRPr>
          </a:p>
          <a:p>
            <a:pPr marL="822960" marR="0" lvl="1" indent="-285750" algn="l" rtl="0">
              <a:lnSpc>
                <a:spcPct val="100000"/>
              </a:lnSpc>
              <a:spcBef>
                <a:spcPts val="400"/>
              </a:spcBef>
              <a:spcAft>
                <a:spcPts val="0"/>
              </a:spcAft>
              <a:buClr>
                <a:schemeClr val="accent2"/>
              </a:buClr>
              <a:buSzPts val="2000"/>
              <a:buFont typeface="Noto Sans Symbols"/>
              <a:buChar char="▪"/>
            </a:pPr>
            <a:r>
              <a:rPr lang="en-US" sz="2000" b="0" i="0" u="none" strike="noStrike" cap="none" dirty="0">
                <a:solidFill>
                  <a:schemeClr val="dk1"/>
                </a:solidFill>
                <a:latin typeface="Rockwell"/>
                <a:ea typeface="Rockwell"/>
                <a:cs typeface="Rockwell"/>
                <a:sym typeface="Rockwell"/>
              </a:rPr>
              <a:t>Helmet Stickers </a:t>
            </a:r>
            <a:endParaRPr sz="1400" b="0" i="0" u="none" strike="noStrike" cap="none" dirty="0">
              <a:solidFill>
                <a:srgbClr val="000000"/>
              </a:solidFill>
              <a:latin typeface="Arial"/>
              <a:ea typeface="Arial"/>
              <a:cs typeface="Arial"/>
              <a:sym typeface="Arial"/>
            </a:endParaRPr>
          </a:p>
          <a:p>
            <a:pPr marL="822960" marR="0" lvl="1" indent="-285750" algn="l" rtl="0">
              <a:lnSpc>
                <a:spcPct val="100000"/>
              </a:lnSpc>
              <a:spcBef>
                <a:spcPts val="400"/>
              </a:spcBef>
              <a:spcAft>
                <a:spcPts val="0"/>
              </a:spcAft>
              <a:buClr>
                <a:schemeClr val="accent2"/>
              </a:buClr>
              <a:buSzPts val="2000"/>
              <a:buFont typeface="Noto Sans Symbols"/>
              <a:buChar char="▪"/>
            </a:pPr>
            <a:r>
              <a:rPr lang="en-US" sz="2000" b="0" i="0" u="none" strike="noStrike" cap="none" dirty="0">
                <a:solidFill>
                  <a:schemeClr val="dk1"/>
                </a:solidFill>
                <a:latin typeface="Rockwell"/>
                <a:ea typeface="Rockwell"/>
                <a:cs typeface="Rockwell"/>
                <a:sym typeface="Rockwell"/>
              </a:rPr>
              <a:t>Coaches Gifts</a:t>
            </a:r>
            <a:endParaRPr sz="1400" b="0" i="0" u="none" strike="noStrike" cap="none" dirty="0">
              <a:solidFill>
                <a:srgbClr val="000000"/>
              </a:solidFill>
              <a:latin typeface="Arial"/>
              <a:ea typeface="Arial"/>
              <a:cs typeface="Arial"/>
              <a:sym typeface="Arial"/>
            </a:endParaRPr>
          </a:p>
          <a:p>
            <a:pPr marL="822960" marR="0" lvl="1" indent="-285750" algn="l" rtl="0">
              <a:lnSpc>
                <a:spcPct val="100000"/>
              </a:lnSpc>
              <a:spcBef>
                <a:spcPts val="400"/>
              </a:spcBef>
              <a:spcAft>
                <a:spcPts val="0"/>
              </a:spcAft>
              <a:buClr>
                <a:schemeClr val="accent2"/>
              </a:buClr>
              <a:buSzPts val="2000"/>
              <a:buFont typeface="Noto Sans Symbols"/>
              <a:buChar char="▪"/>
            </a:pPr>
            <a:r>
              <a:rPr lang="en-US" sz="2000" b="0" i="0" u="none" strike="noStrike" cap="none" dirty="0">
                <a:solidFill>
                  <a:schemeClr val="dk1"/>
                </a:solidFill>
                <a:latin typeface="Rockwell"/>
                <a:ea typeface="Rockwell"/>
                <a:cs typeface="Rockwell"/>
                <a:sym typeface="Rockwell"/>
              </a:rPr>
              <a:t>Uniform Costs &amp; Upkeep </a:t>
            </a:r>
            <a:endParaRPr sz="1400" b="0" i="0" u="none" strike="noStrike" cap="none" dirty="0">
              <a:solidFill>
                <a:srgbClr val="000000"/>
              </a:solidFill>
              <a:latin typeface="Arial"/>
              <a:ea typeface="Arial"/>
              <a:cs typeface="Arial"/>
              <a:sym typeface="Arial"/>
            </a:endParaRPr>
          </a:p>
          <a:p>
            <a:pPr marL="822960" marR="0" lvl="1" indent="-285750" algn="l" rtl="0">
              <a:lnSpc>
                <a:spcPct val="100000"/>
              </a:lnSpc>
              <a:spcBef>
                <a:spcPts val="400"/>
              </a:spcBef>
              <a:spcAft>
                <a:spcPts val="0"/>
              </a:spcAft>
              <a:buClr>
                <a:schemeClr val="accent2"/>
              </a:buClr>
              <a:buSzPts val="2000"/>
              <a:buFont typeface="Noto Sans Symbols"/>
              <a:buChar char="▪"/>
            </a:pPr>
            <a:r>
              <a:rPr lang="en-US" sz="2000" b="0" i="0" u="none" strike="noStrike" cap="none" dirty="0">
                <a:solidFill>
                  <a:schemeClr val="dk1"/>
                </a:solidFill>
                <a:latin typeface="Rockwell"/>
                <a:ea typeface="Rockwell"/>
                <a:cs typeface="Rockwell"/>
                <a:sym typeface="Rockwell"/>
              </a:rPr>
              <a:t>Chartered Busses </a:t>
            </a:r>
            <a:endParaRPr sz="1400" b="0" i="0" u="none" strike="noStrike" cap="none" dirty="0">
              <a:solidFill>
                <a:srgbClr val="000000"/>
              </a:solidFill>
              <a:latin typeface="Arial"/>
              <a:ea typeface="Arial"/>
              <a:cs typeface="Arial"/>
              <a:sym typeface="Arial"/>
            </a:endParaRPr>
          </a:p>
          <a:p>
            <a:pPr marL="822960" marR="0" lvl="1" indent="-285750" algn="l" rtl="0">
              <a:lnSpc>
                <a:spcPct val="100000"/>
              </a:lnSpc>
              <a:spcBef>
                <a:spcPts val="400"/>
              </a:spcBef>
              <a:spcAft>
                <a:spcPts val="0"/>
              </a:spcAft>
              <a:buClr>
                <a:schemeClr val="accent2"/>
              </a:buClr>
              <a:buSzPts val="2000"/>
              <a:buFont typeface="Noto Sans Symbols"/>
              <a:buChar char="▪"/>
            </a:pPr>
            <a:r>
              <a:rPr lang="en-US" sz="2000" b="0" i="0" u="none" strike="noStrike" cap="none" dirty="0">
                <a:solidFill>
                  <a:schemeClr val="dk1"/>
                </a:solidFill>
                <a:latin typeface="Rockwell"/>
                <a:ea typeface="Rockwell"/>
                <a:cs typeface="Rockwell"/>
                <a:sym typeface="Rockwell"/>
              </a:rPr>
              <a:t>End of Year Player Gifts</a:t>
            </a:r>
            <a:endParaRPr sz="1400" b="0" i="0" u="none" strike="noStrike" cap="none" dirty="0">
              <a:solidFill>
                <a:srgbClr val="000000"/>
              </a:solidFill>
              <a:latin typeface="Arial"/>
              <a:ea typeface="Arial"/>
              <a:cs typeface="Arial"/>
              <a:sym typeface="Arial"/>
            </a:endParaRPr>
          </a:p>
          <a:p>
            <a:pPr marL="822960" marR="0" lvl="1" indent="-285750" algn="l" rtl="0">
              <a:lnSpc>
                <a:spcPct val="100000"/>
              </a:lnSpc>
              <a:spcBef>
                <a:spcPts val="400"/>
              </a:spcBef>
              <a:spcAft>
                <a:spcPts val="0"/>
              </a:spcAft>
              <a:buClr>
                <a:schemeClr val="accent2"/>
              </a:buClr>
              <a:buSzPts val="2000"/>
              <a:buFont typeface="Noto Sans Symbols"/>
              <a:buChar char="▪"/>
            </a:pPr>
            <a:r>
              <a:rPr lang="en-US" sz="2000" b="0" i="0" u="none" strike="noStrike" cap="none" dirty="0">
                <a:solidFill>
                  <a:schemeClr val="dk1"/>
                </a:solidFill>
                <a:latin typeface="Rockwell"/>
                <a:ea typeface="Rockwell"/>
                <a:cs typeface="Rockwell"/>
                <a:sym typeface="Rockwell"/>
              </a:rPr>
              <a:t>End of Year Banquet</a:t>
            </a:r>
          </a:p>
          <a:p>
            <a:pPr marL="822960" marR="0" lvl="1" indent="-285750" algn="l" rtl="0">
              <a:lnSpc>
                <a:spcPct val="100000"/>
              </a:lnSpc>
              <a:spcBef>
                <a:spcPts val="400"/>
              </a:spcBef>
              <a:spcAft>
                <a:spcPts val="0"/>
              </a:spcAft>
              <a:buClr>
                <a:schemeClr val="accent2"/>
              </a:buClr>
              <a:buSzPts val="2000"/>
              <a:buFont typeface="Noto Sans Symbols"/>
              <a:buChar char="▪"/>
            </a:pP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2000"/>
              <a:buFont typeface="Arial"/>
              <a:buNone/>
            </a:pPr>
            <a:endParaRPr sz="2000" b="0" i="0" u="none" strike="noStrike" cap="none" dirty="0">
              <a:solidFill>
                <a:schemeClr val="dk1"/>
              </a:solidFill>
              <a:latin typeface="Rockwell"/>
              <a:ea typeface="Rockwell"/>
              <a:cs typeface="Rockwell"/>
              <a:sym typeface="Rockwe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20"/>
          <p:cNvSpPr/>
          <p:nvPr/>
        </p:nvSpPr>
        <p:spPr>
          <a:xfrm>
            <a:off x="0" y="0"/>
            <a:ext cx="12188952" cy="68580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181" name="Google Shape;181;p20"/>
          <p:cNvSpPr txBox="1">
            <a:spLocks noGrp="1"/>
          </p:cNvSpPr>
          <p:nvPr>
            <p:ph type="ctrTitle"/>
          </p:nvPr>
        </p:nvSpPr>
        <p:spPr>
          <a:xfrm>
            <a:off x="643467" y="643467"/>
            <a:ext cx="6516241" cy="5571066"/>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SzPts val="8800"/>
              <a:buFont typeface="Rockwell"/>
              <a:buNone/>
            </a:pPr>
            <a:r>
              <a:rPr lang="en-US" sz="8200"/>
              <a:t>2024 SEQUOIT FOOTBALL FUNDRAISER</a:t>
            </a:r>
            <a:endParaRPr sz="9000"/>
          </a:p>
        </p:txBody>
      </p:sp>
      <p:sp>
        <p:nvSpPr>
          <p:cNvPr id="182" name="Google Shape;182;p20"/>
          <p:cNvSpPr/>
          <p:nvPr/>
        </p:nvSpPr>
        <p:spPr>
          <a:xfrm rot="5400000">
            <a:off x="5702709" y="3388657"/>
            <a:ext cx="3657600" cy="80683"/>
          </a:xfrm>
          <a:prstGeom prst="rect">
            <a:avLst/>
          </a:prstGeom>
          <a:blipFill rotWithShape="1">
            <a:blip r:embed="rId3">
              <a:alphaModFix amt="85000"/>
            </a:blip>
            <a:tile tx="0" ty="-717550" sx="92000" sy="89000" flip="xy" algn="ctr"/>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3" name="Google Shape;183;p20"/>
          <p:cNvGrpSpPr/>
          <p:nvPr/>
        </p:nvGrpSpPr>
        <p:grpSpPr>
          <a:xfrm>
            <a:off x="7933595" y="1903304"/>
            <a:ext cx="3051394" cy="3051388"/>
            <a:chOff x="7933595" y="1903304"/>
            <a:chExt cx="3051394" cy="3051388"/>
          </a:xfrm>
        </p:grpSpPr>
        <p:sp>
          <p:nvSpPr>
            <p:cNvPr id="184" name="Google Shape;184;p20"/>
            <p:cNvSpPr/>
            <p:nvPr/>
          </p:nvSpPr>
          <p:spPr>
            <a:xfrm>
              <a:off x="7933595" y="1903304"/>
              <a:ext cx="3051394" cy="3051388"/>
            </a:xfrm>
            <a:prstGeom prst="ellipse">
              <a:avLst/>
            </a:prstGeom>
            <a:blipFill rotWithShape="1">
              <a:blip r:embed="rId4">
                <a:alphaModFix/>
              </a:blip>
              <a:tile tx="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Rockwell"/>
                <a:buNone/>
              </a:pPr>
              <a:endParaRPr sz="2000" b="1" i="0" u="none" strike="noStrike" cap="none">
                <a:solidFill>
                  <a:srgbClr val="FFFFFF"/>
                </a:solidFill>
                <a:latin typeface="Rockwell"/>
                <a:ea typeface="Rockwell"/>
                <a:cs typeface="Rockwell"/>
                <a:sym typeface="Rockwell"/>
              </a:endParaRPr>
            </a:p>
          </p:txBody>
        </p:sp>
        <p:sp>
          <p:nvSpPr>
            <p:cNvPr id="185" name="Google Shape;185;p20"/>
            <p:cNvSpPr/>
            <p:nvPr/>
          </p:nvSpPr>
          <p:spPr>
            <a:xfrm>
              <a:off x="8095024" y="2064730"/>
              <a:ext cx="2728540" cy="2728536"/>
            </a:xfrm>
            <a:prstGeom prst="ellipse">
              <a:avLst/>
            </a:prstGeom>
            <a:no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ckwell"/>
                <a:buNone/>
              </a:pPr>
              <a:endParaRPr sz="1800" b="0" i="0" u="none" strike="noStrike" cap="none">
                <a:solidFill>
                  <a:srgbClr val="FFFFFF"/>
                </a:solidFill>
                <a:latin typeface="Calibri"/>
                <a:ea typeface="Calibri"/>
                <a:cs typeface="Calibri"/>
                <a:sym typeface="Calibri"/>
              </a:endParaRPr>
            </a:p>
          </p:txBody>
        </p:sp>
      </p:grpSp>
      <p:pic>
        <p:nvPicPr>
          <p:cNvPr id="186" name="Google Shape;186;p20"/>
          <p:cNvPicPr preferRelativeResize="0"/>
          <p:nvPr/>
        </p:nvPicPr>
        <p:blipFill rotWithShape="1">
          <a:blip r:embed="rId5">
            <a:alphaModFix/>
          </a:blip>
          <a:srcRect/>
          <a:stretch/>
        </p:blipFill>
        <p:spPr>
          <a:xfrm>
            <a:off x="8506690" y="2405496"/>
            <a:ext cx="2290619" cy="17179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7"/>
          <p:cNvSpPr txBox="1">
            <a:spLocks noGrp="1"/>
          </p:cNvSpPr>
          <p:nvPr>
            <p:ph type="title"/>
          </p:nvPr>
        </p:nvSpPr>
        <p:spPr>
          <a:xfrm>
            <a:off x="957743" y="200623"/>
            <a:ext cx="10058400" cy="118356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ts val="5400"/>
              <a:buFont typeface="Rockwell"/>
              <a:buNone/>
            </a:pPr>
            <a:r>
              <a:rPr lang="en-US" dirty="0"/>
              <a:t>FUNDRAISER PARTICIPATION INCENTIVES</a:t>
            </a:r>
            <a:endParaRPr dirty="0">
              <a:solidFill>
                <a:srgbClr val="00B050"/>
              </a:solidFill>
            </a:endParaRPr>
          </a:p>
        </p:txBody>
      </p:sp>
      <p:sp>
        <p:nvSpPr>
          <p:cNvPr id="234" name="Google Shape;234;p27"/>
          <p:cNvSpPr txBox="1">
            <a:spLocks noGrp="1"/>
          </p:cNvSpPr>
          <p:nvPr>
            <p:ph type="body" idx="1"/>
          </p:nvPr>
        </p:nvSpPr>
        <p:spPr>
          <a:xfrm>
            <a:off x="155447" y="1425331"/>
            <a:ext cx="11676335" cy="46231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700"/>
              <a:buNone/>
            </a:pPr>
            <a:r>
              <a:rPr lang="en-US" b="1" dirty="0"/>
              <a:t>For Families:</a:t>
            </a:r>
            <a:endParaRPr dirty="0"/>
          </a:p>
          <a:p>
            <a:pPr marL="182880" lvl="0" indent="-182880" algn="l" rtl="0">
              <a:lnSpc>
                <a:spcPct val="90000"/>
              </a:lnSpc>
              <a:spcBef>
                <a:spcPts val="1200"/>
              </a:spcBef>
              <a:spcAft>
                <a:spcPts val="0"/>
              </a:spcAft>
              <a:buSzPts val="1530"/>
              <a:buChar char="▪"/>
            </a:pPr>
            <a:r>
              <a:rPr lang="en-US" sz="1800" dirty="0"/>
              <a:t>If a player raises $350.00  - Camp Fee will reimbursed </a:t>
            </a:r>
            <a:endParaRPr sz="1800" dirty="0">
              <a:highlight>
                <a:srgbClr val="FFFF00"/>
              </a:highlight>
            </a:endParaRPr>
          </a:p>
          <a:p>
            <a:pPr marL="182880" lvl="0" indent="-182880" algn="l" rtl="0">
              <a:lnSpc>
                <a:spcPct val="90000"/>
              </a:lnSpc>
              <a:spcBef>
                <a:spcPts val="1200"/>
              </a:spcBef>
              <a:spcAft>
                <a:spcPts val="0"/>
              </a:spcAft>
              <a:buSzPts val="1530"/>
              <a:buChar char="▪"/>
            </a:pPr>
            <a:r>
              <a:rPr lang="en-US" sz="1800" dirty="0"/>
              <a:t>If a player raises $550.00  - Camp Fee &amp; Gridiron Fee will be covered</a:t>
            </a:r>
            <a:endParaRPr sz="1800" dirty="0">
              <a:highlight>
                <a:srgbClr val="FFFF00"/>
              </a:highlight>
            </a:endParaRPr>
          </a:p>
          <a:p>
            <a:pPr marL="182880" lvl="0" indent="-182880" algn="l" rtl="0">
              <a:lnSpc>
                <a:spcPct val="90000"/>
              </a:lnSpc>
              <a:spcBef>
                <a:spcPts val="1200"/>
              </a:spcBef>
              <a:spcAft>
                <a:spcPts val="0"/>
              </a:spcAft>
              <a:buSzPts val="1530"/>
              <a:buChar char="▪"/>
            </a:pPr>
            <a:r>
              <a:rPr lang="en-US" sz="1800" dirty="0"/>
              <a:t>If a player raises $750.00  - Camp Fee, Gridiron Fee &amp; School Fee will be covered</a:t>
            </a:r>
          </a:p>
          <a:p>
            <a:pPr marL="182880" lvl="0" indent="-182880" algn="l" rtl="0">
              <a:lnSpc>
                <a:spcPct val="90000"/>
              </a:lnSpc>
              <a:spcBef>
                <a:spcPts val="1200"/>
              </a:spcBef>
              <a:spcAft>
                <a:spcPts val="0"/>
              </a:spcAft>
              <a:buSzPts val="1530"/>
              <a:buChar char="▪"/>
            </a:pPr>
            <a:r>
              <a:rPr lang="en-US" sz="1800" b="1" dirty="0"/>
              <a:t>Buy Out Option</a:t>
            </a:r>
            <a:endParaRPr b="1" dirty="0"/>
          </a:p>
          <a:p>
            <a:pPr marL="457200" lvl="1" indent="-182879" algn="l" rtl="0">
              <a:lnSpc>
                <a:spcPct val="90000"/>
              </a:lnSpc>
              <a:spcBef>
                <a:spcPts val="400"/>
              </a:spcBef>
              <a:spcAft>
                <a:spcPts val="0"/>
              </a:spcAft>
              <a:buSzPts val="1360"/>
              <a:buChar char="▪"/>
            </a:pPr>
            <a:r>
              <a:rPr lang="en-US" dirty="0"/>
              <a:t>For those that choose not to fundraise you will have the option to “Buy Out” for $300 per player.   This covers your Gridiron Fee.  Link will be provided in the email with this information.</a:t>
            </a:r>
            <a:endParaRPr sz="2000" dirty="0"/>
          </a:p>
          <a:p>
            <a:pPr marL="0" lvl="0" indent="0" algn="l" rtl="0">
              <a:lnSpc>
                <a:spcPct val="90000"/>
              </a:lnSpc>
              <a:spcBef>
                <a:spcPts val="1400"/>
              </a:spcBef>
              <a:spcAft>
                <a:spcPts val="0"/>
              </a:spcAft>
              <a:buSzPts val="1700"/>
              <a:buNone/>
            </a:pPr>
            <a:r>
              <a:rPr lang="en-US" b="1" dirty="0"/>
              <a:t>For Players:</a:t>
            </a:r>
            <a:endParaRPr dirty="0"/>
          </a:p>
          <a:p>
            <a:pPr marL="182880" lvl="0" indent="-182880" algn="l" rtl="0">
              <a:lnSpc>
                <a:spcPct val="90000"/>
              </a:lnSpc>
              <a:spcBef>
                <a:spcPts val="1200"/>
              </a:spcBef>
              <a:spcAft>
                <a:spcPts val="0"/>
              </a:spcAft>
              <a:buSzPts val="1530"/>
              <a:buChar char="▪"/>
            </a:pPr>
            <a:r>
              <a:rPr lang="en-US" dirty="0"/>
              <a:t>Varsity (</a:t>
            </a:r>
            <a:r>
              <a:rPr lang="en-US" dirty="0" err="1"/>
              <a:t>Jrs</a:t>
            </a:r>
            <a:r>
              <a:rPr lang="en-US" dirty="0"/>
              <a:t>/</a:t>
            </a:r>
            <a:r>
              <a:rPr lang="en-US" dirty="0" err="1"/>
              <a:t>Srs</a:t>
            </a:r>
            <a:r>
              <a:rPr lang="en-US" dirty="0"/>
              <a:t>)</a:t>
            </a:r>
            <a:endParaRPr lang="en-US" sz="2400" dirty="0"/>
          </a:p>
          <a:p>
            <a:pPr marL="457200" lvl="1" indent="-182879" algn="l" rtl="0">
              <a:lnSpc>
                <a:spcPct val="90000"/>
              </a:lnSpc>
              <a:spcBef>
                <a:spcPts val="400"/>
              </a:spcBef>
              <a:spcAft>
                <a:spcPts val="0"/>
              </a:spcAft>
              <a:buSzPts val="1360"/>
              <a:buChar char="▪"/>
            </a:pPr>
            <a:r>
              <a:rPr lang="en-US" dirty="0"/>
              <a:t>The entire team needs to participate to meet the team goal $15,000 to get their nameplate included on their game jerseys</a:t>
            </a:r>
            <a:endParaRPr lang="en-US" sz="2000" dirty="0"/>
          </a:p>
          <a:p>
            <a:pPr marL="182880" lvl="0" indent="-182880" algn="l" rtl="0">
              <a:lnSpc>
                <a:spcPct val="90000"/>
              </a:lnSpc>
              <a:spcBef>
                <a:spcPts val="1400"/>
              </a:spcBef>
              <a:spcAft>
                <a:spcPts val="0"/>
              </a:spcAft>
              <a:buSzPts val="1530"/>
              <a:buChar char="▪"/>
            </a:pPr>
            <a:r>
              <a:rPr lang="en-US" dirty="0"/>
              <a:t>Frosh/Soph</a:t>
            </a:r>
          </a:p>
          <a:p>
            <a:pPr marL="457200" lvl="1" indent="-182879" algn="l" rtl="0">
              <a:lnSpc>
                <a:spcPct val="90000"/>
              </a:lnSpc>
              <a:spcBef>
                <a:spcPts val="400"/>
              </a:spcBef>
              <a:spcAft>
                <a:spcPts val="0"/>
              </a:spcAft>
              <a:buSzPts val="1360"/>
              <a:buChar char="▪"/>
            </a:pPr>
            <a:r>
              <a:rPr lang="en-US" dirty="0"/>
              <a:t>The entire team needs to participate to meet their team goal $15,000 to get their helmet decals to match Varsity.</a:t>
            </a:r>
            <a:r>
              <a:rPr lang="en-US" sz="1600" dirty="0"/>
              <a:t>  </a:t>
            </a:r>
            <a:endParaRPr lang="en-US" dirty="0"/>
          </a:p>
        </p:txBody>
      </p:sp>
      <p:pic>
        <p:nvPicPr>
          <p:cNvPr id="235" name="Google Shape;235;p27"/>
          <p:cNvPicPr preferRelativeResize="0"/>
          <p:nvPr/>
        </p:nvPicPr>
        <p:blipFill rotWithShape="1">
          <a:blip r:embed="rId3">
            <a:alphaModFix/>
          </a:blip>
          <a:srcRect/>
          <a:stretch/>
        </p:blipFill>
        <p:spPr>
          <a:xfrm>
            <a:off x="11469254" y="6308437"/>
            <a:ext cx="362528" cy="2718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9381-EDCA-0AFA-09BF-55317F7D0171}"/>
              </a:ext>
            </a:extLst>
          </p:cNvPr>
          <p:cNvSpPr>
            <a:spLocks noGrp="1"/>
          </p:cNvSpPr>
          <p:nvPr>
            <p:ph type="title"/>
          </p:nvPr>
        </p:nvSpPr>
        <p:spPr>
          <a:xfrm>
            <a:off x="2165809" y="0"/>
            <a:ext cx="7634140" cy="954107"/>
          </a:xfrm>
        </p:spPr>
        <p:txBody>
          <a:bodyPr/>
          <a:lstStyle/>
          <a:p>
            <a:pPr algn="ctr"/>
            <a:r>
              <a:rPr lang="en-US" dirty="0"/>
              <a:t>TEAM CHALLENGE</a:t>
            </a:r>
          </a:p>
        </p:txBody>
      </p:sp>
      <p:sp>
        <p:nvSpPr>
          <p:cNvPr id="3" name="Text Placeholder 2">
            <a:extLst>
              <a:ext uri="{FF2B5EF4-FFF2-40B4-BE49-F238E27FC236}">
                <a16:creationId xmlns:a16="http://schemas.microsoft.com/office/drawing/2014/main" id="{BED74C74-C0AB-5F0F-D4C4-F62E344C0418}"/>
              </a:ext>
            </a:extLst>
          </p:cNvPr>
          <p:cNvSpPr>
            <a:spLocks noGrp="1"/>
          </p:cNvSpPr>
          <p:nvPr>
            <p:ph type="body" idx="1"/>
          </p:nvPr>
        </p:nvSpPr>
        <p:spPr>
          <a:xfrm>
            <a:off x="1164116" y="3575551"/>
            <a:ext cx="10058400" cy="4050792"/>
          </a:xfrm>
        </p:spPr>
        <p:txBody>
          <a:bodyPr/>
          <a:lstStyle/>
          <a:p>
            <a:r>
              <a:rPr lang="en-US" b="1" dirty="0"/>
              <a:t>Freshman &amp; Sophomore Team </a:t>
            </a:r>
            <a:r>
              <a:rPr lang="en-US" dirty="0"/>
              <a:t>raise $15,000</a:t>
            </a:r>
          </a:p>
          <a:p>
            <a:r>
              <a:rPr lang="en-US" b="1" dirty="0"/>
              <a:t>Junior &amp; Senior Team</a:t>
            </a:r>
            <a:r>
              <a:rPr lang="en-US" dirty="0"/>
              <a:t> raise a total of $15,000</a:t>
            </a:r>
          </a:p>
          <a:p>
            <a:r>
              <a:rPr lang="en-US" b="1" dirty="0"/>
              <a:t>Top player from each team, </a:t>
            </a:r>
            <a:r>
              <a:rPr lang="en-US" dirty="0"/>
              <a:t>will get a trophy and player and parents will get exempt for any volunteering. If player raises $750, will get all fees covered. </a:t>
            </a:r>
          </a:p>
          <a:p>
            <a:r>
              <a:rPr lang="en-US" sz="2000" b="1" dirty="0"/>
              <a:t>Team winner </a:t>
            </a:r>
            <a:r>
              <a:rPr lang="en-US" sz="2000" dirty="0"/>
              <a:t>will get a KONA ICE day after practice the first week of camp, trophy and bragging rights. </a:t>
            </a:r>
          </a:p>
        </p:txBody>
      </p:sp>
      <p:pic>
        <p:nvPicPr>
          <p:cNvPr id="3074" name="Picture 2" descr="Page 19 | Boxe Images - Free Download on Freepik">
            <a:extLst>
              <a:ext uri="{FF2B5EF4-FFF2-40B4-BE49-F238E27FC236}">
                <a16:creationId xmlns:a16="http://schemas.microsoft.com/office/drawing/2014/main" id="{DCC1B438-ACD3-B74D-D3BC-37DC0ACF7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849" y="1100657"/>
            <a:ext cx="10191852" cy="2328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3DDAAB-2C24-1FD3-6E12-9513C85D017B}"/>
              </a:ext>
            </a:extLst>
          </p:cNvPr>
          <p:cNvSpPr txBox="1"/>
          <p:nvPr/>
        </p:nvSpPr>
        <p:spPr>
          <a:xfrm>
            <a:off x="2696065" y="1664037"/>
            <a:ext cx="2328422" cy="954107"/>
          </a:xfrm>
          <a:prstGeom prst="rect">
            <a:avLst/>
          </a:prstGeom>
          <a:noFill/>
        </p:spPr>
        <p:txBody>
          <a:bodyPr wrap="square" rtlCol="0">
            <a:spAutoFit/>
          </a:bodyPr>
          <a:lstStyle/>
          <a:p>
            <a:r>
              <a:rPr lang="en-US" sz="2800" dirty="0">
                <a:solidFill>
                  <a:schemeClr val="bg1"/>
                </a:solidFill>
              </a:rPr>
              <a:t>Freshmen</a:t>
            </a:r>
          </a:p>
          <a:p>
            <a:r>
              <a:rPr lang="en-US" sz="2800" dirty="0">
                <a:solidFill>
                  <a:schemeClr val="bg1"/>
                </a:solidFill>
              </a:rPr>
              <a:t>Sophomore</a:t>
            </a:r>
          </a:p>
        </p:txBody>
      </p:sp>
      <p:sp>
        <p:nvSpPr>
          <p:cNvPr id="5" name="TextBox 4">
            <a:extLst>
              <a:ext uri="{FF2B5EF4-FFF2-40B4-BE49-F238E27FC236}">
                <a16:creationId xmlns:a16="http://schemas.microsoft.com/office/drawing/2014/main" id="{C6ADAD56-36C3-1516-B8E3-589E130B66F1}"/>
              </a:ext>
            </a:extLst>
          </p:cNvPr>
          <p:cNvSpPr txBox="1"/>
          <p:nvPr/>
        </p:nvSpPr>
        <p:spPr>
          <a:xfrm>
            <a:off x="8554729" y="1722994"/>
            <a:ext cx="2328422" cy="954107"/>
          </a:xfrm>
          <a:prstGeom prst="rect">
            <a:avLst/>
          </a:prstGeom>
          <a:noFill/>
        </p:spPr>
        <p:txBody>
          <a:bodyPr wrap="square" rtlCol="0">
            <a:spAutoFit/>
          </a:bodyPr>
          <a:lstStyle/>
          <a:p>
            <a:r>
              <a:rPr lang="en-US" sz="2800" dirty="0">
                <a:solidFill>
                  <a:schemeClr val="bg1"/>
                </a:solidFill>
              </a:rPr>
              <a:t>Junior</a:t>
            </a:r>
          </a:p>
          <a:p>
            <a:r>
              <a:rPr lang="en-US" sz="2800" dirty="0">
                <a:solidFill>
                  <a:schemeClr val="bg1"/>
                </a:solidFill>
              </a:rPr>
              <a:t>Senior</a:t>
            </a:r>
          </a:p>
        </p:txBody>
      </p:sp>
    </p:spTree>
    <p:extLst>
      <p:ext uri="{BB962C8B-B14F-4D97-AF65-F5344CB8AC3E}">
        <p14:creationId xmlns:p14="http://schemas.microsoft.com/office/powerpoint/2010/main" val="145229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87CE-48FB-907E-8178-31C07ECBA957}"/>
              </a:ext>
            </a:extLst>
          </p:cNvPr>
          <p:cNvSpPr>
            <a:spLocks noGrp="1"/>
          </p:cNvSpPr>
          <p:nvPr>
            <p:ph type="ctrTitle"/>
          </p:nvPr>
        </p:nvSpPr>
        <p:spPr>
          <a:xfrm>
            <a:off x="160256" y="78509"/>
            <a:ext cx="11811785" cy="847932"/>
          </a:xfrm>
          <a:ln w="57150">
            <a:solidFill>
              <a:schemeClr val="bg1">
                <a:lumMod val="50000"/>
              </a:schemeClr>
            </a:solidFill>
          </a:ln>
        </p:spPr>
        <p:txBody>
          <a:bodyPr>
            <a:normAutofit/>
          </a:bodyPr>
          <a:lstStyle/>
          <a:p>
            <a:r>
              <a:rPr lang="en-US" sz="5400" dirty="0"/>
              <a:t>GIVE BUTTER FUNDRAISER STEPS</a:t>
            </a:r>
            <a:endParaRPr lang="en-US" sz="4800" b="1" dirty="0">
              <a:latin typeface="Rockwell Nova Light" panose="02060303020205020403" pitchFamily="18" charset="0"/>
            </a:endParaRPr>
          </a:p>
        </p:txBody>
      </p:sp>
      <p:sp>
        <p:nvSpPr>
          <p:cNvPr id="3" name="Subtitle 2">
            <a:extLst>
              <a:ext uri="{FF2B5EF4-FFF2-40B4-BE49-F238E27FC236}">
                <a16:creationId xmlns:a16="http://schemas.microsoft.com/office/drawing/2014/main" id="{D5064CF0-2DE7-2806-6D96-C7DE1765E3A7}"/>
              </a:ext>
            </a:extLst>
          </p:cNvPr>
          <p:cNvSpPr>
            <a:spLocks noGrp="1"/>
          </p:cNvSpPr>
          <p:nvPr>
            <p:ph type="subTitle" idx="1"/>
          </p:nvPr>
        </p:nvSpPr>
        <p:spPr>
          <a:xfrm>
            <a:off x="210605" y="1112363"/>
            <a:ext cx="11676596" cy="1781665"/>
          </a:xfrm>
        </p:spPr>
        <p:txBody>
          <a:bodyPr>
            <a:normAutofit fontScale="62500" lnSpcReduction="20000"/>
          </a:bodyPr>
          <a:lstStyle/>
          <a:p>
            <a:r>
              <a:rPr lang="en-US" sz="4000" b="1" dirty="0"/>
              <a:t>Step 1 </a:t>
            </a:r>
          </a:p>
          <a:p>
            <a:r>
              <a:rPr lang="en-US" sz="2900" dirty="0"/>
              <a:t>Go to the </a:t>
            </a:r>
            <a:r>
              <a:rPr lang="en-US" sz="2900" dirty="0" err="1"/>
              <a:t>Sequoit</a:t>
            </a:r>
            <a:r>
              <a:rPr lang="en-US" sz="2900" dirty="0"/>
              <a:t> Football website, click “Fundraising”, then “Player Fundraisers” and “Fundraising Sign Up</a:t>
            </a:r>
            <a:endParaRPr lang="en-US" sz="2400" dirty="0"/>
          </a:p>
          <a:p>
            <a:r>
              <a:rPr lang="en-US" sz="2400" dirty="0">
                <a:solidFill>
                  <a:schemeClr val="accent2">
                    <a:lumMod val="75000"/>
                  </a:schemeClr>
                </a:solidFill>
                <a:hlinkClick r:id="rId2"/>
              </a:rPr>
              <a:t>https://givebutter.com/Sequoitfootball24</a:t>
            </a:r>
            <a:endParaRPr lang="en-US" sz="2400" dirty="0">
              <a:solidFill>
                <a:schemeClr val="accent2">
                  <a:lumMod val="75000"/>
                </a:schemeClr>
              </a:solidFill>
            </a:endParaRPr>
          </a:p>
          <a:p>
            <a:r>
              <a:rPr lang="en-US" sz="2400" dirty="0">
                <a:solidFill>
                  <a:schemeClr val="accent2">
                    <a:lumMod val="75000"/>
                  </a:schemeClr>
                </a:solidFill>
              </a:rPr>
              <a:t> </a:t>
            </a:r>
          </a:p>
          <a:p>
            <a:endParaRPr lang="en-US" sz="2400" dirty="0">
              <a:solidFill>
                <a:schemeClr val="accent2">
                  <a:lumMod val="75000"/>
                </a:schemeClr>
              </a:solidFill>
            </a:endParaRPr>
          </a:p>
        </p:txBody>
      </p:sp>
      <p:sp>
        <p:nvSpPr>
          <p:cNvPr id="7" name="Rectangle 6">
            <a:extLst>
              <a:ext uri="{FF2B5EF4-FFF2-40B4-BE49-F238E27FC236}">
                <a16:creationId xmlns:a16="http://schemas.microsoft.com/office/drawing/2014/main" id="{7F996B66-6430-B99D-101A-BD4F6A1D729D}"/>
              </a:ext>
            </a:extLst>
          </p:cNvPr>
          <p:cNvSpPr/>
          <p:nvPr/>
        </p:nvSpPr>
        <p:spPr>
          <a:xfrm>
            <a:off x="136241" y="1027522"/>
            <a:ext cx="11845153" cy="5751968"/>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B52ACC6-4404-4C6A-F80C-53D44833C817}"/>
              </a:ext>
            </a:extLst>
          </p:cNvPr>
          <p:cNvPicPr>
            <a:picLocks noChangeAspect="1"/>
          </p:cNvPicPr>
          <p:nvPr/>
        </p:nvPicPr>
        <p:blipFill>
          <a:blip r:embed="rId3"/>
          <a:stretch>
            <a:fillRect/>
          </a:stretch>
        </p:blipFill>
        <p:spPr>
          <a:xfrm>
            <a:off x="219960" y="2432116"/>
            <a:ext cx="6095999" cy="4270340"/>
          </a:xfrm>
          <a:prstGeom prst="rect">
            <a:avLst/>
          </a:prstGeom>
        </p:spPr>
      </p:pic>
      <p:pic>
        <p:nvPicPr>
          <p:cNvPr id="16" name="Picture 15">
            <a:extLst>
              <a:ext uri="{FF2B5EF4-FFF2-40B4-BE49-F238E27FC236}">
                <a16:creationId xmlns:a16="http://schemas.microsoft.com/office/drawing/2014/main" id="{CC5B5B68-74D9-ADEF-085C-1344B4228907}"/>
              </a:ext>
            </a:extLst>
          </p:cNvPr>
          <p:cNvPicPr>
            <a:picLocks noChangeAspect="1"/>
          </p:cNvPicPr>
          <p:nvPr/>
        </p:nvPicPr>
        <p:blipFill>
          <a:blip r:embed="rId4"/>
          <a:stretch>
            <a:fillRect/>
          </a:stretch>
        </p:blipFill>
        <p:spPr>
          <a:xfrm>
            <a:off x="6399679" y="2432115"/>
            <a:ext cx="5487522" cy="4270339"/>
          </a:xfrm>
          <a:prstGeom prst="rect">
            <a:avLst/>
          </a:prstGeom>
        </p:spPr>
      </p:pic>
    </p:spTree>
    <p:extLst>
      <p:ext uri="{BB962C8B-B14F-4D97-AF65-F5344CB8AC3E}">
        <p14:creationId xmlns:p14="http://schemas.microsoft.com/office/powerpoint/2010/main" val="1938763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064CF0-2DE7-2806-6D96-C7DE1765E3A7}"/>
              </a:ext>
            </a:extLst>
          </p:cNvPr>
          <p:cNvSpPr>
            <a:spLocks noGrp="1"/>
          </p:cNvSpPr>
          <p:nvPr>
            <p:ph type="subTitle" idx="1"/>
          </p:nvPr>
        </p:nvSpPr>
        <p:spPr>
          <a:xfrm>
            <a:off x="326362" y="301148"/>
            <a:ext cx="11315741" cy="1411630"/>
          </a:xfrm>
        </p:spPr>
        <p:txBody>
          <a:bodyPr>
            <a:normAutofit/>
          </a:bodyPr>
          <a:lstStyle/>
          <a:p>
            <a:r>
              <a:rPr lang="en-US" sz="3200" b="1" dirty="0"/>
              <a:t>Step 2 </a:t>
            </a:r>
          </a:p>
          <a:p>
            <a:r>
              <a:rPr lang="en-US" sz="2400" dirty="0"/>
              <a:t>Join a team</a:t>
            </a:r>
          </a:p>
        </p:txBody>
      </p:sp>
      <p:sp>
        <p:nvSpPr>
          <p:cNvPr id="2" name="Rectangle 1">
            <a:extLst>
              <a:ext uri="{FF2B5EF4-FFF2-40B4-BE49-F238E27FC236}">
                <a16:creationId xmlns:a16="http://schemas.microsoft.com/office/drawing/2014/main" id="{12845C46-66B6-2506-7F0B-CAC0518DC1B1}"/>
              </a:ext>
            </a:extLst>
          </p:cNvPr>
          <p:cNvSpPr/>
          <p:nvPr/>
        </p:nvSpPr>
        <p:spPr>
          <a:xfrm>
            <a:off x="179109" y="205033"/>
            <a:ext cx="11686529" cy="6485641"/>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18885E7-8CE4-F062-55CF-08B43B9AF6BB}"/>
              </a:ext>
            </a:extLst>
          </p:cNvPr>
          <p:cNvPicPr>
            <a:picLocks noChangeAspect="1"/>
          </p:cNvPicPr>
          <p:nvPr/>
        </p:nvPicPr>
        <p:blipFill>
          <a:blip r:embed="rId2"/>
          <a:stretch>
            <a:fillRect/>
          </a:stretch>
        </p:blipFill>
        <p:spPr>
          <a:xfrm>
            <a:off x="2608515" y="1483419"/>
            <a:ext cx="6582619" cy="5073433"/>
          </a:xfrm>
          <a:prstGeom prst="rect">
            <a:avLst/>
          </a:prstGeom>
        </p:spPr>
      </p:pic>
    </p:spTree>
    <p:extLst>
      <p:ext uri="{BB962C8B-B14F-4D97-AF65-F5344CB8AC3E}">
        <p14:creationId xmlns:p14="http://schemas.microsoft.com/office/powerpoint/2010/main" val="607136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3199224C-4919-6885-A673-83D36CC450DB}"/>
              </a:ext>
            </a:extLst>
          </p:cNvPr>
          <p:cNvSpPr txBox="1">
            <a:spLocks/>
          </p:cNvSpPr>
          <p:nvPr/>
        </p:nvSpPr>
        <p:spPr>
          <a:xfrm>
            <a:off x="266076" y="275889"/>
            <a:ext cx="5653957" cy="1321953"/>
          </a:xfrm>
          <a:prstGeom prst="rect">
            <a:avLst/>
          </a:prstGeom>
        </p:spPr>
        <p:txBody>
          <a:bodyPr vert="horz" lIns="38576" tIns="19288" rIns="38576" bIns="19288" rtlCol="0">
            <a:normAutofit/>
          </a:bodyPr>
          <a:lstStyle>
            <a:lvl1pPr marL="0" indent="0" algn="ctr" defTabSz="1219170" rtl="0" eaLnBrk="1" latinLnBrk="0" hangingPunct="1">
              <a:lnSpc>
                <a:spcPct val="90000"/>
              </a:lnSpc>
              <a:spcBef>
                <a:spcPts val="1333"/>
              </a:spcBef>
              <a:buFont typeface="Arial" panose="020B0604020202020204" pitchFamily="34" charset="0"/>
              <a:buNone/>
              <a:defRPr sz="3200" kern="1200">
                <a:solidFill>
                  <a:schemeClr val="tx1"/>
                </a:solidFill>
                <a:latin typeface="+mn-lt"/>
                <a:ea typeface="+mn-ea"/>
                <a:cs typeface="+mn-cs"/>
              </a:defRPr>
            </a:lvl1pPr>
            <a:lvl2pPr marL="609585" indent="0" algn="ctr" defTabSz="1219170" rtl="0" eaLnBrk="1" latinLnBrk="0" hangingPunct="1">
              <a:lnSpc>
                <a:spcPct val="90000"/>
              </a:lnSpc>
              <a:spcBef>
                <a:spcPts val="667"/>
              </a:spcBef>
              <a:buFont typeface="Arial" panose="020B0604020202020204" pitchFamily="34" charset="0"/>
              <a:buNone/>
              <a:defRPr sz="2667" kern="1200">
                <a:solidFill>
                  <a:schemeClr val="tx1"/>
                </a:solidFill>
                <a:latin typeface="+mn-lt"/>
                <a:ea typeface="+mn-ea"/>
                <a:cs typeface="+mn-cs"/>
              </a:defRPr>
            </a:lvl2pPr>
            <a:lvl3pPr marL="1219170" indent="0" algn="ctr"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3pPr>
            <a:lvl4pPr marL="182875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4pPr>
            <a:lvl5pPr marL="243833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5pPr>
            <a:lvl6pPr marL="304792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6pPr>
            <a:lvl7pPr marL="365750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7pPr>
            <a:lvl8pPr marL="4267093"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8pPr>
            <a:lvl9pPr marL="4876678"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9pPr>
          </a:lstStyle>
          <a:p>
            <a:r>
              <a:rPr lang="en-US" b="1" dirty="0"/>
              <a:t>Step 3 </a:t>
            </a:r>
          </a:p>
          <a:p>
            <a:r>
              <a:rPr lang="en-US" sz="2800" dirty="0"/>
              <a:t>Join existing team </a:t>
            </a:r>
          </a:p>
        </p:txBody>
      </p:sp>
      <p:sp>
        <p:nvSpPr>
          <p:cNvPr id="6" name="Subtitle 2">
            <a:extLst>
              <a:ext uri="{FF2B5EF4-FFF2-40B4-BE49-F238E27FC236}">
                <a16:creationId xmlns:a16="http://schemas.microsoft.com/office/drawing/2014/main" id="{CAD86BBF-708A-0BE6-F9E6-D1F66EDA1637}"/>
              </a:ext>
            </a:extLst>
          </p:cNvPr>
          <p:cNvSpPr>
            <a:spLocks noGrp="1"/>
          </p:cNvSpPr>
          <p:nvPr>
            <p:ph type="subTitle" idx="1"/>
          </p:nvPr>
        </p:nvSpPr>
        <p:spPr>
          <a:xfrm>
            <a:off x="6209472" y="164971"/>
            <a:ext cx="5716452" cy="1501061"/>
          </a:xfrm>
        </p:spPr>
        <p:txBody>
          <a:bodyPr>
            <a:normAutofit fontScale="92500" lnSpcReduction="20000"/>
          </a:bodyPr>
          <a:lstStyle/>
          <a:p>
            <a:r>
              <a:rPr lang="en-US" sz="3200" b="1" dirty="0"/>
              <a:t>Step 4</a:t>
            </a:r>
          </a:p>
          <a:p>
            <a:r>
              <a:rPr lang="en-US" sz="2600" dirty="0"/>
              <a:t>Select your team challenge Freshman/Sophomore or Junior/Senior</a:t>
            </a:r>
          </a:p>
        </p:txBody>
      </p:sp>
      <p:sp>
        <p:nvSpPr>
          <p:cNvPr id="2" name="Rectangle 1">
            <a:extLst>
              <a:ext uri="{FF2B5EF4-FFF2-40B4-BE49-F238E27FC236}">
                <a16:creationId xmlns:a16="http://schemas.microsoft.com/office/drawing/2014/main" id="{AFC0FF9E-5CB2-7628-9626-F464396507BA}"/>
              </a:ext>
            </a:extLst>
          </p:cNvPr>
          <p:cNvSpPr/>
          <p:nvPr/>
        </p:nvSpPr>
        <p:spPr>
          <a:xfrm>
            <a:off x="139179" y="199651"/>
            <a:ext cx="5886691" cy="6493379"/>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8E60BB3-51A5-3006-034E-6124FCAB9A69}"/>
              </a:ext>
            </a:extLst>
          </p:cNvPr>
          <p:cNvSpPr/>
          <p:nvPr/>
        </p:nvSpPr>
        <p:spPr>
          <a:xfrm>
            <a:off x="6102633" y="199651"/>
            <a:ext cx="5886691" cy="6493378"/>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DB7A652B-90A2-E21C-14E5-627228DD0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9472" y="1597842"/>
            <a:ext cx="5716452" cy="49018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C440276-745E-344B-1865-7C74779EA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75" y="1597842"/>
            <a:ext cx="5717357" cy="490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3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613777" y="252085"/>
            <a:ext cx="10058400" cy="11274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5400"/>
              <a:buFont typeface="Rockwell"/>
              <a:buNone/>
            </a:pPr>
            <a:r>
              <a:rPr lang="en-US" dirty="0"/>
              <a:t>TOPICS</a:t>
            </a:r>
            <a:endParaRPr dirty="0"/>
          </a:p>
        </p:txBody>
      </p:sp>
      <p:sp>
        <p:nvSpPr>
          <p:cNvPr id="121" name="Google Shape;121;p14"/>
          <p:cNvSpPr txBox="1">
            <a:spLocks noGrp="1"/>
          </p:cNvSpPr>
          <p:nvPr>
            <p:ph type="body" idx="1"/>
          </p:nvPr>
        </p:nvSpPr>
        <p:spPr>
          <a:xfrm>
            <a:off x="613777" y="1611984"/>
            <a:ext cx="10359024" cy="4494081"/>
          </a:xfrm>
          <a:prstGeom prst="rect">
            <a:avLst/>
          </a:prstGeom>
          <a:noFill/>
          <a:ln>
            <a:noFill/>
          </a:ln>
        </p:spPr>
        <p:txBody>
          <a:bodyPr spcFirstLastPara="1" wrap="square" lIns="91425" tIns="45700" rIns="91425" bIns="45700" anchor="t" anchorCtr="0">
            <a:normAutofit/>
          </a:bodyPr>
          <a:lstStyle/>
          <a:p>
            <a:pPr marL="182880" indent="-182880">
              <a:buSzPts val="2380"/>
            </a:pPr>
            <a:r>
              <a:rPr lang="en-US" sz="2800" dirty="0"/>
              <a:t>Contact Info</a:t>
            </a:r>
          </a:p>
          <a:p>
            <a:pPr marL="182880" indent="-182880">
              <a:buSzPts val="2380"/>
            </a:pPr>
            <a:r>
              <a:rPr lang="en-US" sz="2800" dirty="0"/>
              <a:t>What is the Gridiron Group?</a:t>
            </a:r>
          </a:p>
          <a:p>
            <a:pPr marL="182880" indent="-182880">
              <a:buSzPts val="2380"/>
            </a:pPr>
            <a:r>
              <a:rPr lang="en-US" sz="2800" dirty="0"/>
              <a:t>Important Dates </a:t>
            </a:r>
          </a:p>
          <a:p>
            <a:pPr marL="182880" indent="-182880">
              <a:buSzPts val="2380"/>
            </a:pPr>
            <a:r>
              <a:rPr lang="en-US" sz="2800" dirty="0"/>
              <a:t>Events</a:t>
            </a:r>
          </a:p>
          <a:p>
            <a:pPr marL="182880" lvl="0" indent="-182880" rtl="0">
              <a:lnSpc>
                <a:spcPct val="90000"/>
              </a:lnSpc>
              <a:spcBef>
                <a:spcPts val="1200"/>
              </a:spcBef>
              <a:spcAft>
                <a:spcPts val="0"/>
              </a:spcAft>
              <a:buSzPts val="2380"/>
              <a:buChar char="▪"/>
            </a:pPr>
            <a:r>
              <a:rPr lang="en-US" sz="2800" dirty="0"/>
              <a:t>Parent Volunteers</a:t>
            </a:r>
          </a:p>
          <a:p>
            <a:pPr marL="182880" indent="-182880">
              <a:buSzPts val="2380"/>
            </a:pPr>
            <a:r>
              <a:rPr lang="en-US" sz="2800" dirty="0"/>
              <a:t>Concessions</a:t>
            </a:r>
            <a:endParaRPr sz="2800" dirty="0"/>
          </a:p>
          <a:p>
            <a:pPr marL="182880" lvl="0" indent="-182880" rtl="0">
              <a:lnSpc>
                <a:spcPct val="90000"/>
              </a:lnSpc>
              <a:spcBef>
                <a:spcPts val="1200"/>
              </a:spcBef>
              <a:spcAft>
                <a:spcPts val="0"/>
              </a:spcAft>
              <a:buSzPts val="2380"/>
              <a:buChar char="▪"/>
            </a:pPr>
            <a:r>
              <a:rPr lang="en-US" sz="2800" dirty="0"/>
              <a:t>Player Fees &amp; Registration </a:t>
            </a:r>
            <a:endParaRPr sz="2800" dirty="0"/>
          </a:p>
          <a:p>
            <a:pPr marL="182880" lvl="0" indent="-182880" rtl="0">
              <a:lnSpc>
                <a:spcPct val="90000"/>
              </a:lnSpc>
              <a:spcBef>
                <a:spcPts val="1200"/>
              </a:spcBef>
              <a:spcAft>
                <a:spcPts val="0"/>
              </a:spcAft>
              <a:buSzPts val="2380"/>
              <a:buChar char="▪"/>
            </a:pPr>
            <a:r>
              <a:rPr lang="en-US" sz="2800" dirty="0"/>
              <a:t>Fundraiser – Give Butter</a:t>
            </a:r>
          </a:p>
          <a:p>
            <a:pPr marL="182880" lvl="0" indent="-182880" rtl="0">
              <a:lnSpc>
                <a:spcPct val="90000"/>
              </a:lnSpc>
              <a:spcBef>
                <a:spcPts val="1200"/>
              </a:spcBef>
              <a:spcAft>
                <a:spcPts val="0"/>
              </a:spcAft>
              <a:buSzPts val="2380"/>
              <a:buChar char="▪"/>
            </a:pPr>
            <a:endParaRPr dirty="0"/>
          </a:p>
          <a:p>
            <a:pPr marL="182880" lvl="0" indent="-74928" algn="l" rtl="0">
              <a:lnSpc>
                <a:spcPct val="90000"/>
              </a:lnSpc>
              <a:spcBef>
                <a:spcPts val="1200"/>
              </a:spcBef>
              <a:spcAft>
                <a:spcPts val="0"/>
              </a:spcAft>
              <a:buSzPts val="1700"/>
              <a:buNone/>
            </a:pPr>
            <a:endParaRPr sz="2000" dirty="0"/>
          </a:p>
        </p:txBody>
      </p:sp>
      <p:pic>
        <p:nvPicPr>
          <p:cNvPr id="122" name="Google Shape;122;p14"/>
          <p:cNvPicPr preferRelativeResize="0"/>
          <p:nvPr/>
        </p:nvPicPr>
        <p:blipFill rotWithShape="1">
          <a:blip r:embed="rId3">
            <a:alphaModFix/>
          </a:blip>
          <a:srcRect/>
          <a:stretch/>
        </p:blipFill>
        <p:spPr>
          <a:xfrm>
            <a:off x="11469254" y="6308437"/>
            <a:ext cx="362528" cy="271896"/>
          </a:xfrm>
          <a:prstGeom prst="rect">
            <a:avLst/>
          </a:prstGeom>
          <a:noFill/>
          <a:ln>
            <a:noFill/>
          </a:ln>
        </p:spPr>
      </p:pic>
      <p:pic>
        <p:nvPicPr>
          <p:cNvPr id="9" name="Picture 8" descr="A football helmet with a red and white logo&#10;&#10;Description automatically generated">
            <a:extLst>
              <a:ext uri="{FF2B5EF4-FFF2-40B4-BE49-F238E27FC236}">
                <a16:creationId xmlns:a16="http://schemas.microsoft.com/office/drawing/2014/main" id="{0C3FA0C8-981A-D2CD-30F0-0D7A49C95CBE}"/>
              </a:ext>
            </a:extLst>
          </p:cNvPr>
          <p:cNvPicPr>
            <a:picLocks noChangeAspect="1"/>
          </p:cNvPicPr>
          <p:nvPr/>
        </p:nvPicPr>
        <p:blipFill>
          <a:blip r:embed="rId4"/>
          <a:stretch>
            <a:fillRect/>
          </a:stretch>
        </p:blipFill>
        <p:spPr>
          <a:xfrm>
            <a:off x="6988724" y="1748762"/>
            <a:ext cx="3889809" cy="36510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3199224C-4919-6885-A673-83D36CC450DB}"/>
              </a:ext>
            </a:extLst>
          </p:cNvPr>
          <p:cNvSpPr txBox="1">
            <a:spLocks/>
          </p:cNvSpPr>
          <p:nvPr/>
        </p:nvSpPr>
        <p:spPr>
          <a:xfrm>
            <a:off x="499621" y="102044"/>
            <a:ext cx="10944519" cy="1500512"/>
          </a:xfrm>
          <a:prstGeom prst="rect">
            <a:avLst/>
          </a:prstGeom>
        </p:spPr>
        <p:txBody>
          <a:bodyPr vert="horz" lIns="38576" tIns="19288" rIns="38576" bIns="19288" rtlCol="0">
            <a:normAutofit/>
          </a:bodyPr>
          <a:lstStyle>
            <a:lvl1pPr marL="0" indent="0" algn="ctr" defTabSz="1219170" rtl="0" eaLnBrk="1" latinLnBrk="0" hangingPunct="1">
              <a:lnSpc>
                <a:spcPct val="90000"/>
              </a:lnSpc>
              <a:spcBef>
                <a:spcPts val="1333"/>
              </a:spcBef>
              <a:buFont typeface="Arial" panose="020B0604020202020204" pitchFamily="34" charset="0"/>
              <a:buNone/>
              <a:defRPr sz="3200" kern="1200">
                <a:solidFill>
                  <a:schemeClr val="tx1"/>
                </a:solidFill>
                <a:latin typeface="+mn-lt"/>
                <a:ea typeface="+mn-ea"/>
                <a:cs typeface="+mn-cs"/>
              </a:defRPr>
            </a:lvl1pPr>
            <a:lvl2pPr marL="609585" indent="0" algn="ctr" defTabSz="1219170" rtl="0" eaLnBrk="1" latinLnBrk="0" hangingPunct="1">
              <a:lnSpc>
                <a:spcPct val="90000"/>
              </a:lnSpc>
              <a:spcBef>
                <a:spcPts val="667"/>
              </a:spcBef>
              <a:buFont typeface="Arial" panose="020B0604020202020204" pitchFamily="34" charset="0"/>
              <a:buNone/>
              <a:defRPr sz="2667" kern="1200">
                <a:solidFill>
                  <a:schemeClr val="tx1"/>
                </a:solidFill>
                <a:latin typeface="+mn-lt"/>
                <a:ea typeface="+mn-ea"/>
                <a:cs typeface="+mn-cs"/>
              </a:defRPr>
            </a:lvl2pPr>
            <a:lvl3pPr marL="1219170" indent="0" algn="ctr"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3pPr>
            <a:lvl4pPr marL="182875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4pPr>
            <a:lvl5pPr marL="243833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5pPr>
            <a:lvl6pPr marL="304792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6pPr>
            <a:lvl7pPr marL="365750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7pPr>
            <a:lvl8pPr marL="4267093"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8pPr>
            <a:lvl9pPr marL="4876678"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9pPr>
          </a:lstStyle>
          <a:p>
            <a:r>
              <a:rPr lang="en-US" sz="4100" b="1" dirty="0"/>
              <a:t>Step 5</a:t>
            </a:r>
          </a:p>
          <a:p>
            <a:r>
              <a:rPr lang="en-US" sz="2600" b="1" dirty="0"/>
              <a:t>Enter your individual fundraising amount of $750</a:t>
            </a:r>
          </a:p>
        </p:txBody>
      </p:sp>
      <p:sp>
        <p:nvSpPr>
          <p:cNvPr id="2" name="Rectangle 1">
            <a:extLst>
              <a:ext uri="{FF2B5EF4-FFF2-40B4-BE49-F238E27FC236}">
                <a16:creationId xmlns:a16="http://schemas.microsoft.com/office/drawing/2014/main" id="{896CB939-2A69-4817-C561-2A99121024C4}"/>
              </a:ext>
            </a:extLst>
          </p:cNvPr>
          <p:cNvSpPr/>
          <p:nvPr/>
        </p:nvSpPr>
        <p:spPr>
          <a:xfrm>
            <a:off x="2290713" y="79302"/>
            <a:ext cx="7795967" cy="6699396"/>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64A7687D-61CA-91E5-ECCC-533EED772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605" y="1256801"/>
            <a:ext cx="6474790" cy="536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196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064CF0-2DE7-2806-6D96-C7DE1765E3A7}"/>
              </a:ext>
            </a:extLst>
          </p:cNvPr>
          <p:cNvSpPr>
            <a:spLocks noGrp="1"/>
          </p:cNvSpPr>
          <p:nvPr>
            <p:ph type="subTitle" idx="1"/>
          </p:nvPr>
        </p:nvSpPr>
        <p:spPr>
          <a:xfrm>
            <a:off x="235670" y="132986"/>
            <a:ext cx="11406433" cy="1186767"/>
          </a:xfrm>
        </p:spPr>
        <p:txBody>
          <a:bodyPr>
            <a:normAutofit fontScale="92500" lnSpcReduction="20000"/>
          </a:bodyPr>
          <a:lstStyle/>
          <a:p>
            <a:r>
              <a:rPr lang="en-US" sz="3100" b="1" dirty="0"/>
              <a:t>Step 6 </a:t>
            </a:r>
          </a:p>
          <a:p>
            <a:r>
              <a:rPr lang="en-US" sz="2400" dirty="0"/>
              <a:t>Enter in the following information in the story to help tell why we are raising the money</a:t>
            </a:r>
          </a:p>
        </p:txBody>
      </p:sp>
      <p:pic>
        <p:nvPicPr>
          <p:cNvPr id="2050" name="Picture 2">
            <a:extLst>
              <a:ext uri="{FF2B5EF4-FFF2-40B4-BE49-F238E27FC236}">
                <a16:creationId xmlns:a16="http://schemas.microsoft.com/office/drawing/2014/main" id="{4071A41C-81D4-2118-C7CF-FF5164C34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482" y="1429765"/>
            <a:ext cx="5220518" cy="48555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5A5B6AD-FC5C-FCC8-958C-50598BEDFB60}"/>
              </a:ext>
            </a:extLst>
          </p:cNvPr>
          <p:cNvSpPr txBox="1"/>
          <p:nvPr/>
        </p:nvSpPr>
        <p:spPr>
          <a:xfrm>
            <a:off x="6440440" y="1674674"/>
            <a:ext cx="5399626" cy="4154984"/>
          </a:xfrm>
          <a:prstGeom prst="rect">
            <a:avLst/>
          </a:prstGeom>
          <a:noFill/>
        </p:spPr>
        <p:txBody>
          <a:bodyPr wrap="square">
            <a:spAutoFit/>
          </a:bodyPr>
          <a:lstStyle/>
          <a:p>
            <a:r>
              <a:rPr lang="en-US" sz="2400" b="0" i="0" dirty="0">
                <a:solidFill>
                  <a:srgbClr val="000000"/>
                </a:solidFill>
                <a:effectLst/>
                <a:latin typeface="Matter"/>
              </a:rPr>
              <a:t>“We're raising funds for our 2024 Antioch High School Football season. We need your help to reach our goal. Your contributions regardless of size, is greatly appreciated and is essential to the success of our program. Please also help share our fundraiser on social media, email, or via text with anybody you think may be willing to help. Your support is great appreciated. </a:t>
            </a:r>
          </a:p>
          <a:p>
            <a:r>
              <a:rPr lang="en-US" sz="2400" b="0" i="0" dirty="0">
                <a:solidFill>
                  <a:srgbClr val="000000"/>
                </a:solidFill>
                <a:effectLst/>
                <a:latin typeface="Matter"/>
              </a:rPr>
              <a:t>Thank you, </a:t>
            </a:r>
            <a:r>
              <a:rPr lang="en-US" sz="2400" b="0" i="0" dirty="0">
                <a:solidFill>
                  <a:srgbClr val="000000"/>
                </a:solidFill>
                <a:effectLst/>
                <a:highlight>
                  <a:srgbClr val="FFFF00"/>
                </a:highlight>
                <a:latin typeface="Matter"/>
              </a:rPr>
              <a:t>players name here</a:t>
            </a:r>
            <a:endParaRPr lang="en-US" sz="2400" dirty="0">
              <a:highlight>
                <a:srgbClr val="FFFF00"/>
              </a:highlight>
            </a:endParaRPr>
          </a:p>
        </p:txBody>
      </p:sp>
    </p:spTree>
    <p:extLst>
      <p:ext uri="{BB962C8B-B14F-4D97-AF65-F5344CB8AC3E}">
        <p14:creationId xmlns:p14="http://schemas.microsoft.com/office/powerpoint/2010/main" val="527437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064CF0-2DE7-2806-6D96-C7DE1765E3A7}"/>
              </a:ext>
            </a:extLst>
          </p:cNvPr>
          <p:cNvSpPr>
            <a:spLocks noGrp="1"/>
          </p:cNvSpPr>
          <p:nvPr>
            <p:ph type="subTitle" idx="1"/>
          </p:nvPr>
        </p:nvSpPr>
        <p:spPr>
          <a:xfrm>
            <a:off x="224060" y="100850"/>
            <a:ext cx="5561814" cy="368377"/>
          </a:xfrm>
        </p:spPr>
        <p:txBody>
          <a:bodyPr>
            <a:normAutofit fontScale="25000" lnSpcReduction="20000"/>
          </a:bodyPr>
          <a:lstStyle/>
          <a:p>
            <a:pPr>
              <a:lnSpc>
                <a:spcPct val="110000"/>
              </a:lnSpc>
            </a:pPr>
            <a:r>
              <a:rPr lang="en-US" sz="9500" b="1" dirty="0"/>
              <a:t>Step 7</a:t>
            </a:r>
          </a:p>
          <a:p>
            <a:r>
              <a:rPr lang="en-US" sz="9600" dirty="0"/>
              <a:t>click &amp; share</a:t>
            </a:r>
          </a:p>
        </p:txBody>
      </p:sp>
      <p:pic>
        <p:nvPicPr>
          <p:cNvPr id="7" name="Picture 6">
            <a:extLst>
              <a:ext uri="{FF2B5EF4-FFF2-40B4-BE49-F238E27FC236}">
                <a16:creationId xmlns:a16="http://schemas.microsoft.com/office/drawing/2014/main" id="{78B2ECEC-C40C-9356-BAD6-2159C80BB9FF}"/>
              </a:ext>
            </a:extLst>
          </p:cNvPr>
          <p:cNvPicPr>
            <a:picLocks noChangeAspect="1"/>
          </p:cNvPicPr>
          <p:nvPr/>
        </p:nvPicPr>
        <p:blipFill>
          <a:blip r:embed="rId2"/>
          <a:stretch>
            <a:fillRect/>
          </a:stretch>
        </p:blipFill>
        <p:spPr>
          <a:xfrm>
            <a:off x="6231118" y="2616346"/>
            <a:ext cx="5454976" cy="2620652"/>
          </a:xfrm>
          <a:prstGeom prst="rect">
            <a:avLst/>
          </a:prstGeom>
        </p:spPr>
      </p:pic>
      <p:sp>
        <p:nvSpPr>
          <p:cNvPr id="8" name="Subtitle 2">
            <a:extLst>
              <a:ext uri="{FF2B5EF4-FFF2-40B4-BE49-F238E27FC236}">
                <a16:creationId xmlns:a16="http://schemas.microsoft.com/office/drawing/2014/main" id="{D5297793-35E8-3C2C-3B02-3D87A252AC89}"/>
              </a:ext>
            </a:extLst>
          </p:cNvPr>
          <p:cNvSpPr txBox="1">
            <a:spLocks/>
          </p:cNvSpPr>
          <p:nvPr/>
        </p:nvSpPr>
        <p:spPr>
          <a:xfrm>
            <a:off x="6110751" y="212631"/>
            <a:ext cx="5919919" cy="1701009"/>
          </a:xfrm>
          <a:prstGeom prst="rect">
            <a:avLst/>
          </a:prstGeom>
        </p:spPr>
        <p:txBody>
          <a:bodyPr vert="horz" lIns="38576" tIns="19288" rIns="38576" bIns="19288" rtlCol="0">
            <a:normAutofit fontScale="62500" lnSpcReduction="20000"/>
          </a:bodyPr>
          <a:lstStyle>
            <a:lvl1pPr marL="0" indent="0" algn="ctr" defTabSz="1219170" rtl="0" eaLnBrk="1" latinLnBrk="0" hangingPunct="1">
              <a:lnSpc>
                <a:spcPct val="90000"/>
              </a:lnSpc>
              <a:spcBef>
                <a:spcPts val="1333"/>
              </a:spcBef>
              <a:buFont typeface="Arial" panose="020B0604020202020204" pitchFamily="34" charset="0"/>
              <a:buNone/>
              <a:defRPr sz="3200" kern="1200">
                <a:solidFill>
                  <a:schemeClr val="tx1"/>
                </a:solidFill>
                <a:latin typeface="+mn-lt"/>
                <a:ea typeface="+mn-ea"/>
                <a:cs typeface="+mn-cs"/>
              </a:defRPr>
            </a:lvl1pPr>
            <a:lvl2pPr marL="609585" indent="0" algn="ctr" defTabSz="1219170" rtl="0" eaLnBrk="1" latinLnBrk="0" hangingPunct="1">
              <a:lnSpc>
                <a:spcPct val="90000"/>
              </a:lnSpc>
              <a:spcBef>
                <a:spcPts val="667"/>
              </a:spcBef>
              <a:buFont typeface="Arial" panose="020B0604020202020204" pitchFamily="34" charset="0"/>
              <a:buNone/>
              <a:defRPr sz="2667" kern="1200">
                <a:solidFill>
                  <a:schemeClr val="tx1"/>
                </a:solidFill>
                <a:latin typeface="+mn-lt"/>
                <a:ea typeface="+mn-ea"/>
                <a:cs typeface="+mn-cs"/>
              </a:defRPr>
            </a:lvl2pPr>
            <a:lvl3pPr marL="1219170" indent="0" algn="ctr"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3pPr>
            <a:lvl4pPr marL="182875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4pPr>
            <a:lvl5pPr marL="243833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5pPr>
            <a:lvl6pPr marL="304792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6pPr>
            <a:lvl7pPr marL="365750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7pPr>
            <a:lvl8pPr marL="4267093"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8pPr>
            <a:lvl9pPr marL="4876678"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9pPr>
          </a:lstStyle>
          <a:p>
            <a:r>
              <a:rPr lang="en-US" sz="3800" b="1" dirty="0"/>
              <a:t>Step 8 </a:t>
            </a:r>
          </a:p>
          <a:p>
            <a:r>
              <a:rPr lang="en-US" sz="3400" dirty="0"/>
              <a:t>Share on social media by clicking Facebook, Twitter, LinkedIn or click the phone button to text or email button to email. You can also copy the link. If emailing, please make sure you email to at least 10 of your family or friends. </a:t>
            </a:r>
            <a:endParaRPr lang="en-US" sz="2200" b="1" dirty="0"/>
          </a:p>
        </p:txBody>
      </p:sp>
      <p:pic>
        <p:nvPicPr>
          <p:cNvPr id="10" name="Picture 9">
            <a:extLst>
              <a:ext uri="{FF2B5EF4-FFF2-40B4-BE49-F238E27FC236}">
                <a16:creationId xmlns:a16="http://schemas.microsoft.com/office/drawing/2014/main" id="{1160070A-2036-19EE-E09F-2E37D8311E54}"/>
              </a:ext>
            </a:extLst>
          </p:cNvPr>
          <p:cNvPicPr>
            <a:picLocks noChangeAspect="1"/>
          </p:cNvPicPr>
          <p:nvPr/>
        </p:nvPicPr>
        <p:blipFill>
          <a:blip r:embed="rId3"/>
          <a:stretch>
            <a:fillRect/>
          </a:stretch>
        </p:blipFill>
        <p:spPr>
          <a:xfrm>
            <a:off x="224060" y="948575"/>
            <a:ext cx="5561814" cy="4358716"/>
          </a:xfrm>
          <a:prstGeom prst="rect">
            <a:avLst/>
          </a:prstGeom>
        </p:spPr>
      </p:pic>
      <p:sp>
        <p:nvSpPr>
          <p:cNvPr id="4" name="TextBox 3">
            <a:extLst>
              <a:ext uri="{FF2B5EF4-FFF2-40B4-BE49-F238E27FC236}">
                <a16:creationId xmlns:a16="http://schemas.microsoft.com/office/drawing/2014/main" id="{0292E15D-C6FC-2833-C075-C305EDC75C0B}"/>
              </a:ext>
            </a:extLst>
          </p:cNvPr>
          <p:cNvSpPr txBox="1"/>
          <p:nvPr/>
        </p:nvSpPr>
        <p:spPr>
          <a:xfrm>
            <a:off x="505905" y="5604709"/>
            <a:ext cx="11180189" cy="1231106"/>
          </a:xfrm>
          <a:prstGeom prst="rect">
            <a:avLst/>
          </a:prstGeom>
          <a:noFill/>
        </p:spPr>
        <p:txBody>
          <a:bodyPr wrap="square">
            <a:spAutoFit/>
          </a:bodyPr>
          <a:lstStyle/>
          <a:p>
            <a:pPr marL="182880" lvl="0" indent="-182880" algn="l" rtl="0">
              <a:lnSpc>
                <a:spcPct val="90000"/>
              </a:lnSpc>
              <a:spcBef>
                <a:spcPts val="2400"/>
              </a:spcBef>
              <a:spcAft>
                <a:spcPts val="0"/>
              </a:spcAft>
              <a:buSzPct val="85000"/>
              <a:buChar char="▪"/>
            </a:pPr>
            <a:r>
              <a:rPr lang="en-US" sz="2000" dirty="0"/>
              <a:t>Don’t forget to send reminders to donate and once they donate send a Thank You email to all that donated to you! </a:t>
            </a:r>
            <a:endParaRPr lang="en-US" sz="400" dirty="0"/>
          </a:p>
          <a:p>
            <a:pPr marL="182880" lvl="0" indent="-182880" algn="l" rtl="0">
              <a:lnSpc>
                <a:spcPct val="90000"/>
              </a:lnSpc>
              <a:spcBef>
                <a:spcPts val="2400"/>
              </a:spcBef>
              <a:spcAft>
                <a:spcPts val="0"/>
              </a:spcAft>
              <a:buSzPct val="85000"/>
              <a:buChar char="▪"/>
            </a:pPr>
            <a:r>
              <a:rPr lang="en-US" sz="2000" dirty="0"/>
              <a:t>Please reach out with questions to: </a:t>
            </a:r>
            <a:r>
              <a:rPr lang="en-US" sz="2000" u="sng" dirty="0">
                <a:solidFill>
                  <a:srgbClr val="C00000"/>
                </a:solidFill>
                <a:hlinkClick r:id="rId4">
                  <a:extLst>
                    <a:ext uri="{A12FA001-AC4F-418D-AE19-62706E023703}">
                      <ahyp:hlinkClr xmlns:ahyp="http://schemas.microsoft.com/office/drawing/2018/hyperlinkcolor" val="tx"/>
                    </a:ext>
                  </a:extLst>
                </a:hlinkClick>
              </a:rPr>
              <a:t>sequoitgridiron@gmail.com</a:t>
            </a:r>
            <a:endParaRPr lang="en-US" sz="2000" dirty="0">
              <a:solidFill>
                <a:srgbClr val="C00000"/>
              </a:solidFill>
            </a:endParaRPr>
          </a:p>
        </p:txBody>
      </p:sp>
      <p:sp>
        <p:nvSpPr>
          <p:cNvPr id="5" name="Rectangle 4">
            <a:extLst>
              <a:ext uri="{FF2B5EF4-FFF2-40B4-BE49-F238E27FC236}">
                <a16:creationId xmlns:a16="http://schemas.microsoft.com/office/drawing/2014/main" id="{CF5B6915-A494-353F-17C3-41497A1818BB}"/>
              </a:ext>
            </a:extLst>
          </p:cNvPr>
          <p:cNvSpPr/>
          <p:nvPr/>
        </p:nvSpPr>
        <p:spPr>
          <a:xfrm>
            <a:off x="61622" y="100850"/>
            <a:ext cx="5886691" cy="5366696"/>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198FE7-7296-DE03-457B-DD6810D1F62F}"/>
              </a:ext>
            </a:extLst>
          </p:cNvPr>
          <p:cNvSpPr/>
          <p:nvPr/>
        </p:nvSpPr>
        <p:spPr>
          <a:xfrm>
            <a:off x="6095999" y="100850"/>
            <a:ext cx="5886691" cy="5366696"/>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A8719C7-9C61-4AAF-43B4-0D3732BFD942}"/>
              </a:ext>
            </a:extLst>
          </p:cNvPr>
          <p:cNvCxnSpPr>
            <a:cxnSpLocks/>
          </p:cNvCxnSpPr>
          <p:nvPr/>
        </p:nvCxnSpPr>
        <p:spPr>
          <a:xfrm>
            <a:off x="10227573" y="1273556"/>
            <a:ext cx="660386" cy="2620652"/>
          </a:xfrm>
          <a:prstGeom prst="straightConnector1">
            <a:avLst/>
          </a:prstGeom>
          <a:ln w="3810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47A7A3AA-EF2A-AFCB-5D2E-F85C3634C638}"/>
              </a:ext>
            </a:extLst>
          </p:cNvPr>
          <p:cNvCxnSpPr>
            <a:cxnSpLocks/>
          </p:cNvCxnSpPr>
          <p:nvPr/>
        </p:nvCxnSpPr>
        <p:spPr>
          <a:xfrm flipH="1">
            <a:off x="6693031" y="810705"/>
            <a:ext cx="1121790" cy="3742441"/>
          </a:xfrm>
          <a:prstGeom prst="straightConnector1">
            <a:avLst/>
          </a:prstGeom>
          <a:ln w="38100">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47779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Rectangle 2">
            <a:extLst>
              <a:ext uri="{FF2B5EF4-FFF2-40B4-BE49-F238E27FC236}">
                <a16:creationId xmlns:a16="http://schemas.microsoft.com/office/drawing/2014/main" id="{A0B35843-A2F1-A568-673D-A62B89A79F51}"/>
              </a:ext>
            </a:extLst>
          </p:cNvPr>
          <p:cNvSpPr/>
          <p:nvPr/>
        </p:nvSpPr>
        <p:spPr>
          <a:xfrm>
            <a:off x="152400" y="205033"/>
            <a:ext cx="11887200" cy="6447934"/>
          </a:xfrm>
          <a:prstGeom prst="rect">
            <a:avLst/>
          </a:prstGeom>
          <a:solidFill>
            <a:schemeClr val="bg1"/>
          </a:solidFill>
          <a:ln w="76200">
            <a:solidFill>
              <a:srgbClr val="2C7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p13"/>
          <p:cNvSpPr txBox="1">
            <a:spLocks noGrp="1"/>
          </p:cNvSpPr>
          <p:nvPr>
            <p:ph type="ctrTitle"/>
          </p:nvPr>
        </p:nvSpPr>
        <p:spPr>
          <a:xfrm>
            <a:off x="-1121790" y="643467"/>
            <a:ext cx="7018255" cy="5571066"/>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SzPts val="8800"/>
              <a:buFont typeface="Rockwell"/>
              <a:buNone/>
            </a:pPr>
            <a:r>
              <a:rPr lang="en-US" sz="7500" dirty="0"/>
              <a:t>Sponsorship</a:t>
            </a:r>
            <a:endParaRPr sz="7500" dirty="0"/>
          </a:p>
        </p:txBody>
      </p:sp>
      <p:sp>
        <p:nvSpPr>
          <p:cNvPr id="110" name="Google Shape;110;p13"/>
          <p:cNvSpPr/>
          <p:nvPr/>
        </p:nvSpPr>
        <p:spPr>
          <a:xfrm rot="5400000">
            <a:off x="3880309" y="3269925"/>
            <a:ext cx="4154862" cy="122548"/>
          </a:xfrm>
          <a:prstGeom prst="rect">
            <a:avLst/>
          </a:prstGeom>
          <a:blipFill rotWithShape="1">
            <a:blip r:embed="rId3">
              <a:alphaModFix amt="85000"/>
            </a:blip>
            <a:tile tx="0" ty="-717550" sx="92000" sy="89000" flip="xy" algn="ctr"/>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green football field with white text&#10;&#10;Description automatically generated">
            <a:extLst>
              <a:ext uri="{FF2B5EF4-FFF2-40B4-BE49-F238E27FC236}">
                <a16:creationId xmlns:a16="http://schemas.microsoft.com/office/drawing/2014/main" id="{73B98AC9-F829-E65D-3F35-6751FA24D407}"/>
              </a:ext>
            </a:extLst>
          </p:cNvPr>
          <p:cNvPicPr>
            <a:picLocks noChangeAspect="1"/>
          </p:cNvPicPr>
          <p:nvPr/>
        </p:nvPicPr>
        <p:blipFill>
          <a:blip r:embed="rId4"/>
          <a:stretch>
            <a:fillRect/>
          </a:stretch>
        </p:blipFill>
        <p:spPr>
          <a:xfrm>
            <a:off x="6237402" y="1967845"/>
            <a:ext cx="5583810" cy="2922309"/>
          </a:xfrm>
          <a:prstGeom prst="rect">
            <a:avLst/>
          </a:prstGeom>
        </p:spPr>
      </p:pic>
    </p:spTree>
    <p:extLst>
      <p:ext uri="{BB962C8B-B14F-4D97-AF65-F5344CB8AC3E}">
        <p14:creationId xmlns:p14="http://schemas.microsoft.com/office/powerpoint/2010/main" val="65421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708A-B8C1-4A0B-CBD7-E796CD6DD233}"/>
              </a:ext>
            </a:extLst>
          </p:cNvPr>
          <p:cNvSpPr txBox="1">
            <a:spLocks/>
          </p:cNvSpPr>
          <p:nvPr/>
        </p:nvSpPr>
        <p:spPr>
          <a:xfrm>
            <a:off x="280059" y="339365"/>
            <a:ext cx="11631882" cy="6325385"/>
          </a:xfrm>
          <a:prstGeom prst="rect">
            <a:avLst/>
          </a:prstGeom>
          <a:solidFill>
            <a:srgbClr val="FFFFFF"/>
          </a:solidFill>
          <a:ln w="38100">
            <a:noFill/>
            <a:miter lim="800000"/>
          </a:ln>
        </p:spPr>
        <p:txBody>
          <a:bodyPr vert="horz" lIns="91440" tIns="45720" rIns="91440" bIns="45720"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spcBef>
                <a:spcPts val="1200"/>
              </a:spcBef>
              <a:spcAft>
                <a:spcPts val="1200"/>
              </a:spcAft>
            </a:pPr>
            <a:r>
              <a:rPr lang="en-US" sz="5400" dirty="0">
                <a:latin typeface="Rockwell"/>
                <a:sym typeface="Rockwell"/>
              </a:rPr>
              <a:t>How to Sponsor</a:t>
            </a:r>
            <a:br>
              <a:rPr lang="en-US" sz="1100" b="1" dirty="0">
                <a:latin typeface="Arial" panose="020B0604020202020204" pitchFamily="34" charset="0"/>
                <a:ea typeface="Arial" panose="020B0604020202020204" pitchFamily="34" charset="0"/>
              </a:rPr>
            </a:br>
            <a:r>
              <a:rPr lang="en-US" sz="1800" dirty="0">
                <a:solidFill>
                  <a:schemeClr val="dk1"/>
                </a:solidFill>
                <a:latin typeface="Rockwell"/>
              </a:rPr>
              <a:t>.</a:t>
            </a:r>
            <a:r>
              <a:rPr lang="en-US" sz="1800" b="1" dirty="0">
                <a:solidFill>
                  <a:srgbClr val="222222"/>
                </a:solidFill>
                <a:effectLst/>
                <a:latin typeface="Arial" panose="020B0604020202020204" pitchFamily="34" charset="0"/>
                <a:ea typeface="Arial" panose="020B0604020202020204" pitchFamily="34" charset="0"/>
              </a:rPr>
              <a:t> </a:t>
            </a:r>
            <a:r>
              <a:rPr lang="en-US" dirty="0">
                <a:solidFill>
                  <a:srgbClr val="222222"/>
                </a:solidFill>
                <a:effectLst/>
                <a:latin typeface="Arial" panose="020B0604020202020204" pitchFamily="34" charset="0"/>
                <a:ea typeface="Arial" panose="020B0604020202020204" pitchFamily="34" charset="0"/>
              </a:rPr>
              <a:t>The ACHS </a:t>
            </a:r>
            <a:r>
              <a:rPr lang="en-US" dirty="0" err="1">
                <a:solidFill>
                  <a:srgbClr val="222222"/>
                </a:solidFill>
                <a:effectLst/>
                <a:latin typeface="Arial" panose="020B0604020202020204" pitchFamily="34" charset="0"/>
                <a:ea typeface="Arial" panose="020B0604020202020204" pitchFamily="34" charset="0"/>
              </a:rPr>
              <a:t>Sequoit</a:t>
            </a:r>
            <a:r>
              <a:rPr lang="en-US" dirty="0">
                <a:solidFill>
                  <a:srgbClr val="222222"/>
                </a:solidFill>
                <a:effectLst/>
                <a:latin typeface="Arial" panose="020B0604020202020204" pitchFamily="34" charset="0"/>
                <a:ea typeface="Arial" panose="020B0604020202020204" pitchFamily="34" charset="0"/>
              </a:rPr>
              <a:t> Gridiron Group, Inc. has been supporting the </a:t>
            </a:r>
            <a:r>
              <a:rPr lang="en-US" dirty="0" err="1">
                <a:solidFill>
                  <a:srgbClr val="222222"/>
                </a:solidFill>
                <a:effectLst/>
                <a:latin typeface="Arial" panose="020B0604020202020204" pitchFamily="34" charset="0"/>
                <a:ea typeface="Arial" panose="020B0604020202020204" pitchFamily="34" charset="0"/>
              </a:rPr>
              <a:t>Sequoit</a:t>
            </a:r>
            <a:r>
              <a:rPr lang="en-US" dirty="0">
                <a:solidFill>
                  <a:srgbClr val="222222"/>
                </a:solidFill>
                <a:effectLst/>
                <a:latin typeface="Arial" panose="020B0604020202020204" pitchFamily="34" charset="0"/>
                <a:ea typeface="Arial" panose="020B0604020202020204" pitchFamily="34" charset="0"/>
              </a:rPr>
              <a:t> Football Program for 46 years strong.  One of the purposes of ACHS </a:t>
            </a:r>
            <a:r>
              <a:rPr lang="en-US" dirty="0" err="1">
                <a:solidFill>
                  <a:srgbClr val="222222"/>
                </a:solidFill>
                <a:effectLst/>
                <a:latin typeface="Arial" panose="020B0604020202020204" pitchFamily="34" charset="0"/>
                <a:ea typeface="Arial" panose="020B0604020202020204" pitchFamily="34" charset="0"/>
              </a:rPr>
              <a:t>Sequoit</a:t>
            </a:r>
            <a:r>
              <a:rPr lang="en-US" dirty="0">
                <a:solidFill>
                  <a:srgbClr val="222222"/>
                </a:solidFill>
                <a:effectLst/>
                <a:latin typeface="Arial" panose="020B0604020202020204" pitchFamily="34" charset="0"/>
                <a:ea typeface="Arial" panose="020B0604020202020204" pitchFamily="34" charset="0"/>
              </a:rPr>
              <a:t> Gridiron Group, a non-profit 501(c)(3) organization, is to fundraise money and donations; so, we can provide support to the football program, coaches, and student athletes. Support from organizations, such as yours, would mean a lot to our program and allows the ACHS </a:t>
            </a:r>
            <a:r>
              <a:rPr lang="en-US" dirty="0" err="1">
                <a:solidFill>
                  <a:srgbClr val="222222"/>
                </a:solidFill>
                <a:effectLst/>
                <a:latin typeface="Arial" panose="020B0604020202020204" pitchFamily="34" charset="0"/>
                <a:ea typeface="Arial" panose="020B0604020202020204" pitchFamily="34" charset="0"/>
              </a:rPr>
              <a:t>Sequoit</a:t>
            </a:r>
            <a:r>
              <a:rPr lang="en-US" dirty="0">
                <a:solidFill>
                  <a:srgbClr val="222222"/>
                </a:solidFill>
                <a:effectLst/>
                <a:latin typeface="Arial" panose="020B0604020202020204" pitchFamily="34" charset="0"/>
                <a:ea typeface="Arial" panose="020B0604020202020204" pitchFamily="34" charset="0"/>
              </a:rPr>
              <a:t> Gridiron Group to enhance the </a:t>
            </a:r>
            <a:r>
              <a:rPr lang="en-US" dirty="0" err="1">
                <a:solidFill>
                  <a:srgbClr val="222222"/>
                </a:solidFill>
                <a:effectLst/>
                <a:latin typeface="Arial" panose="020B0604020202020204" pitchFamily="34" charset="0"/>
                <a:ea typeface="Arial" panose="020B0604020202020204" pitchFamily="34" charset="0"/>
              </a:rPr>
              <a:t>Sequoit</a:t>
            </a:r>
            <a:r>
              <a:rPr lang="en-US" dirty="0">
                <a:solidFill>
                  <a:srgbClr val="222222"/>
                </a:solidFill>
                <a:effectLst/>
                <a:latin typeface="Arial" panose="020B0604020202020204" pitchFamily="34" charset="0"/>
                <a:ea typeface="Arial" panose="020B0604020202020204" pitchFamily="34" charset="0"/>
              </a:rPr>
              <a:t> Football Program in many ways:</a:t>
            </a:r>
            <a:br>
              <a:rPr lang="en-US" dirty="0">
                <a:effectLst/>
                <a:latin typeface="Arial" panose="020B0604020202020204" pitchFamily="34" charset="0"/>
                <a:ea typeface="Arial" panose="020B0604020202020204" pitchFamily="34" charset="0"/>
              </a:rPr>
            </a:br>
            <a:r>
              <a:rPr lang="en-US" dirty="0">
                <a:solidFill>
                  <a:srgbClr val="222222"/>
                </a:solidFill>
                <a:effectLst/>
                <a:latin typeface="Arial" panose="020B0604020202020204" pitchFamily="34" charset="0"/>
                <a:ea typeface="Arial" panose="020B0604020202020204" pitchFamily="34" charset="0"/>
              </a:rPr>
              <a:t>●      Provide meals and refreshments for summer camp, 7 on 7 games, pre &amp; post season games for all players, managers, and coaches.</a:t>
            </a:r>
            <a:br>
              <a:rPr lang="en-US" dirty="0">
                <a:effectLst/>
                <a:latin typeface="Arial" panose="020B0604020202020204" pitchFamily="34" charset="0"/>
                <a:ea typeface="Arial" panose="020B0604020202020204" pitchFamily="34" charset="0"/>
              </a:rPr>
            </a:br>
            <a:r>
              <a:rPr lang="en-US" dirty="0">
                <a:solidFill>
                  <a:srgbClr val="222222"/>
                </a:solidFill>
                <a:effectLst/>
                <a:latin typeface="Arial" panose="020B0604020202020204" pitchFamily="34" charset="0"/>
                <a:ea typeface="Arial" panose="020B0604020202020204" pitchFamily="34" charset="0"/>
              </a:rPr>
              <a:t>●      Supplement and purchase player uniforms.</a:t>
            </a:r>
            <a:br>
              <a:rPr lang="en-US" dirty="0">
                <a:effectLst/>
                <a:latin typeface="Arial" panose="020B0604020202020204" pitchFamily="34" charset="0"/>
                <a:ea typeface="Arial" panose="020B0604020202020204" pitchFamily="34" charset="0"/>
              </a:rPr>
            </a:br>
            <a:r>
              <a:rPr lang="en-US" dirty="0">
                <a:solidFill>
                  <a:srgbClr val="222222"/>
                </a:solidFill>
                <a:effectLst/>
                <a:latin typeface="Arial" panose="020B0604020202020204" pitchFamily="34" charset="0"/>
                <a:ea typeface="Arial" panose="020B0604020202020204" pitchFamily="34" charset="0"/>
              </a:rPr>
              <a:t>●      Purchase equipment, including weight deck equipment.</a:t>
            </a:r>
            <a:br>
              <a:rPr lang="en-US" dirty="0">
                <a:effectLst/>
                <a:latin typeface="Arial" panose="020B0604020202020204" pitchFamily="34" charset="0"/>
                <a:ea typeface="Arial" panose="020B0604020202020204" pitchFamily="34" charset="0"/>
              </a:rPr>
            </a:br>
            <a:r>
              <a:rPr lang="en-US" dirty="0">
                <a:solidFill>
                  <a:srgbClr val="222222"/>
                </a:solidFill>
                <a:effectLst/>
                <a:latin typeface="Arial" panose="020B0604020202020204" pitchFamily="34" charset="0"/>
                <a:ea typeface="Arial" panose="020B0604020202020204" pitchFamily="34" charset="0"/>
              </a:rPr>
              <a:t>●      Support any student wishing to participate in football regardless of financial ability.</a:t>
            </a:r>
            <a:br>
              <a:rPr lang="en-US" dirty="0">
                <a:effectLst/>
                <a:latin typeface="Arial" panose="020B0604020202020204" pitchFamily="34" charset="0"/>
                <a:ea typeface="Arial" panose="020B0604020202020204" pitchFamily="34" charset="0"/>
              </a:rPr>
            </a:br>
            <a:r>
              <a:rPr lang="en-US" dirty="0">
                <a:solidFill>
                  <a:srgbClr val="222222"/>
                </a:solidFill>
                <a:effectLst/>
                <a:latin typeface="Arial" panose="020B0604020202020204" pitchFamily="34" charset="0"/>
                <a:ea typeface="Arial" panose="020B0604020202020204" pitchFamily="34" charset="0"/>
              </a:rPr>
              <a:t> </a:t>
            </a:r>
            <a:br>
              <a:rPr lang="en-US" dirty="0">
                <a:effectLst/>
                <a:latin typeface="Arial" panose="020B0604020202020204" pitchFamily="34" charset="0"/>
                <a:ea typeface="Arial" panose="020B0604020202020204" pitchFamily="34" charset="0"/>
              </a:rPr>
            </a:br>
            <a:r>
              <a:rPr lang="en-US" dirty="0">
                <a:solidFill>
                  <a:srgbClr val="222222"/>
                </a:solidFill>
                <a:effectLst/>
                <a:latin typeface="Arial" panose="020B0604020202020204" pitchFamily="34" charset="0"/>
                <a:ea typeface="Arial" panose="020B0604020202020204" pitchFamily="34" charset="0"/>
              </a:rPr>
              <a:t>We are currently preparing for the 2024 season which includes a conference 7x7 challenge, a fall sports scrimmage night and five home games!  It is our hope that you will consider a sponsorship to the </a:t>
            </a:r>
            <a:r>
              <a:rPr lang="en-US" dirty="0" err="1">
                <a:solidFill>
                  <a:srgbClr val="222222"/>
                </a:solidFill>
                <a:effectLst/>
                <a:latin typeface="Arial" panose="020B0604020202020204" pitchFamily="34" charset="0"/>
                <a:ea typeface="Arial" panose="020B0604020202020204" pitchFamily="34" charset="0"/>
              </a:rPr>
              <a:t>Sequoit</a:t>
            </a:r>
            <a:r>
              <a:rPr lang="en-US" dirty="0">
                <a:solidFill>
                  <a:srgbClr val="222222"/>
                </a:solidFill>
                <a:effectLst/>
                <a:latin typeface="Arial" panose="020B0604020202020204" pitchFamily="34" charset="0"/>
                <a:ea typeface="Arial" panose="020B0604020202020204" pitchFamily="34" charset="0"/>
              </a:rPr>
              <a:t> Gridiron Group.  </a:t>
            </a:r>
            <a:br>
              <a:rPr lang="en-US" dirty="0">
                <a:solidFill>
                  <a:srgbClr val="222222"/>
                </a:solidFill>
                <a:effectLst/>
                <a:latin typeface="Arial" panose="020B0604020202020204" pitchFamily="34" charset="0"/>
                <a:ea typeface="Arial" panose="020B0604020202020204" pitchFamily="34" charset="0"/>
              </a:rPr>
            </a:br>
            <a:br>
              <a:rPr lang="en-US" dirty="0">
                <a:solidFill>
                  <a:srgbClr val="222222"/>
                </a:solidFill>
                <a:effectLst/>
                <a:latin typeface="Arial" panose="020B0604020202020204" pitchFamily="34" charset="0"/>
                <a:ea typeface="Arial" panose="020B0604020202020204" pitchFamily="34" charset="0"/>
              </a:rPr>
            </a:br>
            <a:r>
              <a:rPr lang="en-US" b="1" dirty="0">
                <a:latin typeface="Arial" panose="020B0604020202020204" pitchFamily="34" charset="0"/>
              </a:rPr>
              <a:t>You can sponsor or donate by two easy ways -</a:t>
            </a:r>
            <a:br>
              <a:rPr lang="en-US" dirty="0">
                <a:solidFill>
                  <a:srgbClr val="222222"/>
                </a:solidFill>
                <a:latin typeface="Arial" panose="020B0604020202020204" pitchFamily="34" charset="0"/>
              </a:rPr>
            </a:br>
            <a:r>
              <a:rPr lang="en-US" dirty="0">
                <a:solidFill>
                  <a:srgbClr val="222222"/>
                </a:solidFill>
                <a:latin typeface="Arial" panose="020B0604020202020204" pitchFamily="34" charset="0"/>
              </a:rPr>
              <a:t>   1. By using the following payment link by scanning the QR code or going to our </a:t>
            </a:r>
            <a:r>
              <a:rPr lang="en-US" b="1" dirty="0" err="1">
                <a:solidFill>
                  <a:srgbClr val="222222"/>
                </a:solidFill>
                <a:latin typeface="Arial" panose="020B0604020202020204" pitchFamily="34" charset="0"/>
              </a:rPr>
              <a:t>Sequoit</a:t>
            </a:r>
            <a:r>
              <a:rPr lang="en-US" b="1" dirty="0">
                <a:solidFill>
                  <a:srgbClr val="222222"/>
                </a:solidFill>
                <a:latin typeface="Arial" panose="020B0604020202020204" pitchFamily="34" charset="0"/>
              </a:rPr>
              <a:t> Football Website </a:t>
            </a:r>
            <a:r>
              <a:rPr lang="en-US" dirty="0">
                <a:solidFill>
                  <a:srgbClr val="222222"/>
                </a:solidFill>
                <a:latin typeface="Arial" panose="020B0604020202020204" pitchFamily="34" charset="0"/>
              </a:rPr>
              <a:t>under the “Fundraising” tab called “Sponsors”  </a:t>
            </a:r>
            <a:r>
              <a:rPr lang="en-US" u="none" strike="noStrike" dirty="0">
                <a:solidFill>
                  <a:srgbClr val="222222"/>
                </a:solidFill>
                <a:effectLst/>
                <a:latin typeface="Arial" panose="020B0604020202020204" pitchFamily="34" charset="0"/>
                <a:ea typeface="Arial" panose="020B0604020202020204" pitchFamily="34" charset="0"/>
                <a:hlinkClick r:id="rId2"/>
              </a:rPr>
              <a:t>www.SequoitFootball.com</a:t>
            </a:r>
            <a:br>
              <a:rPr lang="en-US" dirty="0">
                <a:solidFill>
                  <a:srgbClr val="222222"/>
                </a:solidFill>
                <a:latin typeface="Arial" panose="020B0604020202020204" pitchFamily="34" charset="0"/>
              </a:rPr>
            </a:br>
            <a:r>
              <a:rPr lang="en-US" dirty="0">
                <a:solidFill>
                  <a:srgbClr val="222222"/>
                </a:solidFill>
                <a:latin typeface="Arial" panose="020B0604020202020204" pitchFamily="34" charset="0"/>
              </a:rPr>
              <a:t>   2. By filling out the Sponsor form and emailing SequoitGridiron@gmail.com including your company artwork in high-resolution jpeg format. We will then arrange to come pick up your check. </a:t>
            </a:r>
            <a:r>
              <a:rPr lang="en-US" dirty="0">
                <a:solidFill>
                  <a:srgbClr val="222222"/>
                </a:solidFill>
                <a:effectLst/>
                <a:latin typeface="Arial" panose="020B0604020202020204" pitchFamily="34" charset="0"/>
                <a:ea typeface="Arial" panose="020B0604020202020204" pitchFamily="34" charset="0"/>
              </a:rPr>
              <a:t>Please submit entries by July 1, 2024</a:t>
            </a:r>
            <a:br>
              <a:rPr lang="en-US" dirty="0">
                <a:solidFill>
                  <a:srgbClr val="222222"/>
                </a:solidFill>
                <a:effectLst/>
                <a:latin typeface="Arial" panose="020B0604020202020204" pitchFamily="34" charset="0"/>
                <a:ea typeface="Arial" panose="020B0604020202020204" pitchFamily="34" charset="0"/>
              </a:rPr>
            </a:br>
            <a:br>
              <a:rPr lang="en-US" dirty="0">
                <a:effectLst/>
                <a:latin typeface="Arial" panose="020B0604020202020204" pitchFamily="34" charset="0"/>
                <a:ea typeface="Arial" panose="020B0604020202020204" pitchFamily="34" charset="0"/>
              </a:rPr>
            </a:br>
            <a:r>
              <a:rPr lang="en-US" dirty="0">
                <a:solidFill>
                  <a:srgbClr val="222222"/>
                </a:solidFill>
                <a:effectLst/>
                <a:latin typeface="Arial" panose="020B0604020202020204" pitchFamily="34" charset="0"/>
                <a:ea typeface="Arial" panose="020B0604020202020204" pitchFamily="34" charset="0"/>
              </a:rPr>
              <a:t>We appreciate the sponsorship and welcome to the </a:t>
            </a:r>
            <a:r>
              <a:rPr lang="en-US" dirty="0" err="1">
                <a:solidFill>
                  <a:srgbClr val="222222"/>
                </a:solidFill>
                <a:effectLst/>
                <a:latin typeface="Arial" panose="020B0604020202020204" pitchFamily="34" charset="0"/>
                <a:ea typeface="Arial" panose="020B0604020202020204" pitchFamily="34" charset="0"/>
              </a:rPr>
              <a:t>Sequoit</a:t>
            </a:r>
            <a:r>
              <a:rPr lang="en-US" dirty="0">
                <a:solidFill>
                  <a:srgbClr val="222222"/>
                </a:solidFill>
                <a:effectLst/>
                <a:latin typeface="Arial" panose="020B0604020202020204" pitchFamily="34" charset="0"/>
                <a:ea typeface="Arial" panose="020B0604020202020204" pitchFamily="34" charset="0"/>
              </a:rPr>
              <a:t> family. </a:t>
            </a:r>
            <a:br>
              <a:rPr lang="en-US" dirty="0">
                <a:effectLst/>
                <a:latin typeface="Arial" panose="020B0604020202020204" pitchFamily="34" charset="0"/>
                <a:ea typeface="Arial" panose="020B0604020202020204" pitchFamily="34" charset="0"/>
              </a:rPr>
            </a:br>
            <a:r>
              <a:rPr lang="en-US" dirty="0">
                <a:solidFill>
                  <a:srgbClr val="222222"/>
                </a:solidFill>
                <a:effectLst/>
                <a:latin typeface="Arial" panose="020B0604020202020204" pitchFamily="34" charset="0"/>
                <a:ea typeface="Arial" panose="020B0604020202020204" pitchFamily="34" charset="0"/>
              </a:rPr>
              <a:t> </a:t>
            </a:r>
            <a:endParaRPr lang="en-US" dirty="0">
              <a:solidFill>
                <a:schemeClr val="dk1"/>
              </a:solidFill>
              <a:latin typeface="Rockwell"/>
            </a:endParaRPr>
          </a:p>
          <a:p>
            <a:pPr>
              <a:lnSpc>
                <a:spcPct val="115000"/>
              </a:lnSpc>
              <a:spcBef>
                <a:spcPts val="1200"/>
              </a:spcBef>
              <a:spcAft>
                <a:spcPts val="1200"/>
              </a:spcAft>
            </a:pPr>
            <a:r>
              <a:rPr lang="en-US" sz="1200" dirty="0">
                <a:solidFill>
                  <a:schemeClr val="dk1"/>
                </a:solidFill>
                <a:latin typeface="Rockwell"/>
              </a:rPr>
              <a:t> </a:t>
            </a:r>
            <a:br>
              <a:rPr lang="en-US" sz="1200" dirty="0">
                <a:solidFill>
                  <a:schemeClr val="dk1"/>
                </a:solidFill>
                <a:latin typeface="Rockwell"/>
              </a:rPr>
            </a:br>
            <a:br>
              <a:rPr lang="en-US" sz="1800" dirty="0">
                <a:solidFill>
                  <a:schemeClr val="dk1"/>
                </a:solidFill>
                <a:latin typeface="Rockwell"/>
                <a:sym typeface="Rockwell"/>
              </a:rPr>
            </a:br>
            <a:r>
              <a:rPr lang="en-US" sz="1800" dirty="0">
                <a:solidFill>
                  <a:schemeClr val="dk1"/>
                </a:solidFill>
                <a:latin typeface="Rockwell"/>
                <a:sym typeface="Rockwell"/>
              </a:rPr>
              <a:t> </a:t>
            </a:r>
            <a:br>
              <a:rPr lang="en-US" sz="1800" dirty="0">
                <a:solidFill>
                  <a:schemeClr val="dk1"/>
                </a:solidFill>
                <a:latin typeface="Rockwell"/>
                <a:sym typeface="Rockwell"/>
              </a:rPr>
            </a:br>
            <a:endParaRPr lang="en-US" sz="1800" dirty="0">
              <a:solidFill>
                <a:schemeClr val="dk1"/>
              </a:solidFill>
              <a:latin typeface="Rockwell"/>
              <a:sym typeface="Rockwell"/>
            </a:endParaRPr>
          </a:p>
        </p:txBody>
      </p:sp>
      <p:pic>
        <p:nvPicPr>
          <p:cNvPr id="3" name="Picture 2" descr="A qr code with a football helmet&#10;&#10;Description automatically generated">
            <a:extLst>
              <a:ext uri="{FF2B5EF4-FFF2-40B4-BE49-F238E27FC236}">
                <a16:creationId xmlns:a16="http://schemas.microsoft.com/office/drawing/2014/main" id="{E8C403ED-5A34-83D2-B1C4-A3834801F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193" y="4873658"/>
            <a:ext cx="1908744" cy="1791092"/>
          </a:xfrm>
          <a:prstGeom prst="rect">
            <a:avLst/>
          </a:prstGeom>
        </p:spPr>
      </p:pic>
    </p:spTree>
    <p:extLst>
      <p:ext uri="{BB962C8B-B14F-4D97-AF65-F5344CB8AC3E}">
        <p14:creationId xmlns:p14="http://schemas.microsoft.com/office/powerpoint/2010/main" val="464981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553808-5CB5-EBB5-37C3-4C0DEDD63021}"/>
              </a:ext>
            </a:extLst>
          </p:cNvPr>
          <p:cNvSpPr/>
          <p:nvPr/>
        </p:nvSpPr>
        <p:spPr>
          <a:xfrm>
            <a:off x="150829" y="188536"/>
            <a:ext cx="11887200" cy="644793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FBD9F84-F7BA-46E6-67D6-D85C2ECDAFBC}"/>
              </a:ext>
            </a:extLst>
          </p:cNvPr>
          <p:cNvPicPr>
            <a:picLocks noChangeAspect="1"/>
          </p:cNvPicPr>
          <p:nvPr/>
        </p:nvPicPr>
        <p:blipFill>
          <a:blip r:embed="rId2"/>
          <a:stretch>
            <a:fillRect/>
          </a:stretch>
        </p:blipFill>
        <p:spPr>
          <a:xfrm>
            <a:off x="7980650" y="2071517"/>
            <a:ext cx="3927171" cy="2681970"/>
          </a:xfrm>
          <a:prstGeom prst="rect">
            <a:avLst/>
          </a:prstGeom>
        </p:spPr>
      </p:pic>
      <p:pic>
        <p:nvPicPr>
          <p:cNvPr id="3" name="Picture 2">
            <a:extLst>
              <a:ext uri="{FF2B5EF4-FFF2-40B4-BE49-F238E27FC236}">
                <a16:creationId xmlns:a16="http://schemas.microsoft.com/office/drawing/2014/main" id="{EEE4C3D8-47FB-F5C6-7AD0-32B04468DCCA}"/>
              </a:ext>
            </a:extLst>
          </p:cNvPr>
          <p:cNvPicPr>
            <a:picLocks noChangeAspect="1"/>
          </p:cNvPicPr>
          <p:nvPr/>
        </p:nvPicPr>
        <p:blipFill>
          <a:blip r:embed="rId3"/>
          <a:stretch>
            <a:fillRect/>
          </a:stretch>
        </p:blipFill>
        <p:spPr>
          <a:xfrm>
            <a:off x="382652" y="259237"/>
            <a:ext cx="6828854" cy="6339526"/>
          </a:xfrm>
          <a:prstGeom prst="rect">
            <a:avLst/>
          </a:prstGeom>
        </p:spPr>
      </p:pic>
    </p:spTree>
    <p:extLst>
      <p:ext uri="{BB962C8B-B14F-4D97-AF65-F5344CB8AC3E}">
        <p14:creationId xmlns:p14="http://schemas.microsoft.com/office/powerpoint/2010/main" val="465374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3;p27">
            <a:extLst>
              <a:ext uri="{FF2B5EF4-FFF2-40B4-BE49-F238E27FC236}">
                <a16:creationId xmlns:a16="http://schemas.microsoft.com/office/drawing/2014/main" id="{FC0F0A61-C33A-4C78-6755-060100191A43}"/>
              </a:ext>
            </a:extLst>
          </p:cNvPr>
          <p:cNvSpPr txBox="1">
            <a:spLocks/>
          </p:cNvSpPr>
          <p:nvPr/>
        </p:nvSpPr>
        <p:spPr>
          <a:xfrm>
            <a:off x="590746" y="443060"/>
            <a:ext cx="11010507" cy="5548701"/>
          </a:xfrm>
          <a:prstGeom prst="rect">
            <a:avLst/>
          </a:prstGeom>
          <a:noFill/>
          <a:ln>
            <a:noFill/>
          </a:ln>
        </p:spPr>
        <p:txBody>
          <a:bodyPr spcFirstLastPara="1" wrap="square" lIns="91425" tIns="45700" rIns="91425" bIns="45700" anchor="ctr"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5400"/>
              <a:buFont typeface="Rockwell"/>
              <a:buNone/>
            </a:pPr>
            <a:r>
              <a:rPr lang="en-US" sz="8000" b="1" dirty="0">
                <a:latin typeface="Rockwell"/>
                <a:sym typeface="Rockwell"/>
              </a:rPr>
              <a:t>Football is Family</a:t>
            </a:r>
          </a:p>
          <a:p>
            <a:pPr algn="ctr">
              <a:lnSpc>
                <a:spcPct val="90000"/>
              </a:lnSpc>
              <a:buSzPts val="5400"/>
              <a:buFont typeface="Rockwell"/>
              <a:buNone/>
            </a:pPr>
            <a:endParaRPr lang="en-US" sz="5400" b="1" dirty="0">
              <a:latin typeface="Rockwell"/>
              <a:sym typeface="Rockwell"/>
            </a:endParaRPr>
          </a:p>
          <a:p>
            <a:pPr algn="ctr">
              <a:lnSpc>
                <a:spcPct val="90000"/>
              </a:lnSpc>
              <a:buSzPts val="5400"/>
              <a:buFont typeface="Rockwell"/>
              <a:buNone/>
            </a:pPr>
            <a:r>
              <a:rPr lang="en-US" sz="5400" i="1" dirty="0">
                <a:latin typeface="Rockwell"/>
                <a:sym typeface="Rockwell"/>
              </a:rPr>
              <a:t>The amazing thing about football, is after awhile, you become more then a team you become brothers.</a:t>
            </a:r>
          </a:p>
          <a:p>
            <a:pPr algn="ctr">
              <a:lnSpc>
                <a:spcPct val="90000"/>
              </a:lnSpc>
              <a:buSzPts val="5400"/>
              <a:buFont typeface="Rockwell"/>
              <a:buNone/>
            </a:pPr>
            <a:r>
              <a:rPr lang="en-US" sz="5400" i="1" dirty="0">
                <a:latin typeface="Rockwell"/>
                <a:sym typeface="Rockwell"/>
              </a:rPr>
              <a:t> </a:t>
            </a:r>
          </a:p>
          <a:p>
            <a:pPr algn="ctr">
              <a:lnSpc>
                <a:spcPct val="90000"/>
              </a:lnSpc>
              <a:buSzPts val="5400"/>
              <a:buFont typeface="Rockwell"/>
              <a:buNone/>
            </a:pPr>
            <a:r>
              <a:rPr lang="en-US" sz="5400" i="1" dirty="0">
                <a:latin typeface="Rockwell"/>
                <a:sym typeface="Rockwell"/>
              </a:rPr>
              <a:t>And in the stands, the crowd that gathers to cheer you on, becomes family</a:t>
            </a:r>
          </a:p>
          <a:p>
            <a:pPr algn="ctr">
              <a:lnSpc>
                <a:spcPct val="90000"/>
              </a:lnSpc>
              <a:buSzPts val="5400"/>
              <a:buFont typeface="Rockwell"/>
              <a:buNone/>
            </a:pPr>
            <a:endParaRPr lang="en-US" sz="5400" i="1" dirty="0">
              <a:latin typeface="Rockwell"/>
              <a:sym typeface="Rockwell"/>
            </a:endParaRPr>
          </a:p>
        </p:txBody>
      </p:sp>
    </p:spTree>
    <p:extLst>
      <p:ext uri="{BB962C8B-B14F-4D97-AF65-F5344CB8AC3E}">
        <p14:creationId xmlns:p14="http://schemas.microsoft.com/office/powerpoint/2010/main" val="1420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201037" y="213067"/>
            <a:ext cx="11763984" cy="1127464"/>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SzPts val="5400"/>
              <a:buFont typeface="Rockwell"/>
              <a:buNone/>
            </a:pPr>
            <a:r>
              <a:rPr lang="en-US" dirty="0"/>
              <a:t>IMPORTANT CONTACT INFORMATION</a:t>
            </a:r>
            <a:endParaRPr dirty="0"/>
          </a:p>
        </p:txBody>
      </p:sp>
      <p:sp>
        <p:nvSpPr>
          <p:cNvPr id="173" name="Google Shape;173;p19"/>
          <p:cNvSpPr txBox="1">
            <a:spLocks noGrp="1"/>
          </p:cNvSpPr>
          <p:nvPr>
            <p:ph type="body" idx="1"/>
          </p:nvPr>
        </p:nvSpPr>
        <p:spPr>
          <a:xfrm>
            <a:off x="447473" y="1287620"/>
            <a:ext cx="11922869" cy="5357313"/>
          </a:xfrm>
          <a:prstGeom prst="rect">
            <a:avLst/>
          </a:prstGeom>
          <a:noFill/>
          <a:ln>
            <a:noFill/>
          </a:ln>
        </p:spPr>
        <p:txBody>
          <a:bodyPr spcFirstLastPara="1" wrap="square" lIns="91425" tIns="45700" rIns="91425" bIns="45700" anchor="t" anchorCtr="0">
            <a:normAutofit fontScale="77500" lnSpcReduction="20000"/>
          </a:bodyPr>
          <a:lstStyle/>
          <a:p>
            <a:pPr marL="182880" lvl="0" indent="-96518" algn="l" rtl="0">
              <a:lnSpc>
                <a:spcPct val="90000"/>
              </a:lnSpc>
              <a:spcBef>
                <a:spcPts val="0"/>
              </a:spcBef>
              <a:spcAft>
                <a:spcPts val="0"/>
              </a:spcAft>
              <a:buSzPts val="1360"/>
              <a:buNone/>
            </a:pPr>
            <a:endParaRPr sz="1600" baseline="30000" dirty="0"/>
          </a:p>
          <a:p>
            <a:pPr marL="0" lvl="0" indent="0" algn="l" rtl="0">
              <a:lnSpc>
                <a:spcPct val="90000"/>
              </a:lnSpc>
              <a:spcBef>
                <a:spcPts val="1200"/>
              </a:spcBef>
              <a:spcAft>
                <a:spcPts val="0"/>
              </a:spcAft>
              <a:buSzPts val="2040"/>
              <a:buNone/>
            </a:pPr>
            <a:r>
              <a:rPr lang="en-US" sz="3100" b="1" dirty="0">
                <a:solidFill>
                  <a:srgbClr val="800000"/>
                </a:solidFill>
              </a:rPr>
              <a:t>Website</a:t>
            </a:r>
            <a:r>
              <a:rPr lang="en-US" sz="3100" dirty="0">
                <a:solidFill>
                  <a:srgbClr val="800000"/>
                </a:solidFill>
              </a:rPr>
              <a:t>: </a:t>
            </a:r>
            <a:r>
              <a:rPr lang="en-US" sz="3100" u="sng" dirty="0">
                <a:solidFill>
                  <a:srgbClr val="800000"/>
                </a:solidFill>
              </a:rPr>
              <a:t>sequoitfootball.com</a:t>
            </a:r>
            <a:endParaRPr sz="3100" u="sng" dirty="0">
              <a:solidFill>
                <a:srgbClr val="800000"/>
              </a:solidFill>
            </a:endParaRPr>
          </a:p>
          <a:p>
            <a:pPr marL="457200" lvl="1" indent="0">
              <a:spcBef>
                <a:spcPts val="1200"/>
              </a:spcBef>
              <a:buSzPts val="2040"/>
              <a:buNone/>
            </a:pPr>
            <a:r>
              <a:rPr lang="en-US" sz="3100" dirty="0">
                <a:solidFill>
                  <a:srgbClr val="800000"/>
                </a:solidFill>
              </a:rPr>
              <a:t>Registration information &amp; links, calendar, sponsorship, links to media sites below, photos, records, coaches, </a:t>
            </a:r>
            <a:r>
              <a:rPr lang="en-US" sz="3100" dirty="0" err="1">
                <a:solidFill>
                  <a:srgbClr val="800000"/>
                </a:solidFill>
              </a:rPr>
              <a:t>etc</a:t>
            </a:r>
            <a:endParaRPr sz="3100" dirty="0">
              <a:solidFill>
                <a:srgbClr val="800000"/>
              </a:solidFill>
            </a:endParaRPr>
          </a:p>
          <a:p>
            <a:pPr marL="0" lvl="0" indent="0" algn="l" rtl="0">
              <a:lnSpc>
                <a:spcPct val="90000"/>
              </a:lnSpc>
              <a:spcBef>
                <a:spcPts val="1200"/>
              </a:spcBef>
              <a:spcAft>
                <a:spcPts val="0"/>
              </a:spcAft>
              <a:buSzPts val="2040"/>
              <a:buNone/>
            </a:pPr>
            <a:endParaRPr lang="en-US" sz="3100" b="1" dirty="0">
              <a:solidFill>
                <a:srgbClr val="800000"/>
              </a:solidFill>
            </a:endParaRPr>
          </a:p>
          <a:p>
            <a:pPr marL="0" lvl="0" indent="0" algn="l" rtl="0">
              <a:lnSpc>
                <a:spcPct val="90000"/>
              </a:lnSpc>
              <a:spcBef>
                <a:spcPts val="1200"/>
              </a:spcBef>
              <a:spcAft>
                <a:spcPts val="0"/>
              </a:spcAft>
              <a:buSzPts val="2040"/>
              <a:buNone/>
            </a:pPr>
            <a:r>
              <a:rPr lang="en-US" sz="3100" b="1" dirty="0">
                <a:solidFill>
                  <a:srgbClr val="800000"/>
                </a:solidFill>
              </a:rPr>
              <a:t>Email:</a:t>
            </a:r>
            <a:r>
              <a:rPr lang="en-US" sz="3100" dirty="0">
                <a:solidFill>
                  <a:srgbClr val="800000"/>
                </a:solidFill>
              </a:rPr>
              <a:t> Sequoigridion@gmail.com </a:t>
            </a:r>
            <a:endParaRPr sz="3100" dirty="0">
              <a:solidFill>
                <a:srgbClr val="800000"/>
              </a:solidFill>
            </a:endParaRPr>
          </a:p>
          <a:p>
            <a:pPr marL="0" lvl="0" indent="0" algn="l" rtl="0">
              <a:lnSpc>
                <a:spcPct val="90000"/>
              </a:lnSpc>
              <a:spcBef>
                <a:spcPts val="1200"/>
              </a:spcBef>
              <a:spcAft>
                <a:spcPts val="0"/>
              </a:spcAft>
              <a:buSzPts val="2040"/>
              <a:buNone/>
            </a:pPr>
            <a:endParaRPr lang="en-US" sz="3100" b="1" dirty="0">
              <a:solidFill>
                <a:srgbClr val="800000"/>
              </a:solidFill>
            </a:endParaRPr>
          </a:p>
          <a:p>
            <a:pPr marL="0" lvl="0" indent="0" algn="l" rtl="0">
              <a:lnSpc>
                <a:spcPct val="90000"/>
              </a:lnSpc>
              <a:spcBef>
                <a:spcPts val="1200"/>
              </a:spcBef>
              <a:spcAft>
                <a:spcPts val="0"/>
              </a:spcAft>
              <a:buSzPts val="2040"/>
              <a:buNone/>
            </a:pPr>
            <a:r>
              <a:rPr lang="en-US" sz="3100" b="1" dirty="0">
                <a:solidFill>
                  <a:srgbClr val="800000"/>
                </a:solidFill>
              </a:rPr>
              <a:t>X</a:t>
            </a:r>
            <a:r>
              <a:rPr lang="en-US" sz="3100" dirty="0">
                <a:solidFill>
                  <a:srgbClr val="800000"/>
                </a:solidFill>
              </a:rPr>
              <a:t>: @SequoitFootball</a:t>
            </a:r>
          </a:p>
          <a:p>
            <a:pPr marL="0" lvl="0" indent="0" algn="l" rtl="0">
              <a:lnSpc>
                <a:spcPct val="90000"/>
              </a:lnSpc>
              <a:spcBef>
                <a:spcPts val="1200"/>
              </a:spcBef>
              <a:spcAft>
                <a:spcPts val="0"/>
              </a:spcAft>
              <a:buSzPts val="2040"/>
              <a:buNone/>
            </a:pPr>
            <a:r>
              <a:rPr lang="en-US" sz="3100" b="1" dirty="0">
                <a:solidFill>
                  <a:srgbClr val="800000"/>
                </a:solidFill>
              </a:rPr>
              <a:t>X:</a:t>
            </a:r>
            <a:r>
              <a:rPr lang="en-US" sz="3100" dirty="0">
                <a:solidFill>
                  <a:srgbClr val="800000"/>
                </a:solidFill>
              </a:rPr>
              <a:t> @SequoitGridironGroup</a:t>
            </a:r>
            <a:endParaRPr sz="3100" dirty="0">
              <a:solidFill>
                <a:srgbClr val="800000"/>
              </a:solidFill>
            </a:endParaRPr>
          </a:p>
          <a:p>
            <a:pPr marL="0" lvl="0" indent="0" algn="l" rtl="0">
              <a:lnSpc>
                <a:spcPct val="90000"/>
              </a:lnSpc>
              <a:spcBef>
                <a:spcPts val="1200"/>
              </a:spcBef>
              <a:spcAft>
                <a:spcPts val="0"/>
              </a:spcAft>
              <a:buSzPts val="2040"/>
              <a:buNone/>
            </a:pPr>
            <a:endParaRPr lang="en-US" sz="3100" b="1" dirty="0">
              <a:solidFill>
                <a:srgbClr val="800000"/>
              </a:solidFill>
            </a:endParaRPr>
          </a:p>
          <a:p>
            <a:pPr marL="0" lvl="0" indent="0" algn="l" rtl="0">
              <a:lnSpc>
                <a:spcPct val="90000"/>
              </a:lnSpc>
              <a:spcBef>
                <a:spcPts val="1200"/>
              </a:spcBef>
              <a:spcAft>
                <a:spcPts val="0"/>
              </a:spcAft>
              <a:buSzPts val="2040"/>
              <a:buNone/>
            </a:pPr>
            <a:r>
              <a:rPr lang="en-US" sz="3100" b="1" dirty="0">
                <a:solidFill>
                  <a:srgbClr val="800000"/>
                </a:solidFill>
              </a:rPr>
              <a:t>Facebook: </a:t>
            </a:r>
            <a:r>
              <a:rPr lang="en-US" sz="3100" dirty="0">
                <a:solidFill>
                  <a:srgbClr val="800000"/>
                </a:solidFill>
              </a:rPr>
              <a:t>Antioch Sequoits Football </a:t>
            </a:r>
          </a:p>
          <a:p>
            <a:pPr marL="0" lvl="0" indent="0" algn="l" rtl="0">
              <a:lnSpc>
                <a:spcPct val="90000"/>
              </a:lnSpc>
              <a:spcBef>
                <a:spcPts val="1200"/>
              </a:spcBef>
              <a:spcAft>
                <a:spcPts val="0"/>
              </a:spcAft>
              <a:buSzPts val="2040"/>
              <a:buNone/>
            </a:pPr>
            <a:r>
              <a:rPr lang="en-US" sz="3100" b="1" dirty="0">
                <a:solidFill>
                  <a:srgbClr val="800000"/>
                </a:solidFill>
              </a:rPr>
              <a:t>Facebook:</a:t>
            </a:r>
            <a:r>
              <a:rPr lang="en-US" sz="3100" dirty="0">
                <a:solidFill>
                  <a:srgbClr val="800000"/>
                </a:solidFill>
              </a:rPr>
              <a:t> </a:t>
            </a:r>
            <a:r>
              <a:rPr lang="en-US" sz="3100" dirty="0" err="1">
                <a:solidFill>
                  <a:srgbClr val="800000"/>
                </a:solidFill>
              </a:rPr>
              <a:t>Sequoit</a:t>
            </a:r>
            <a:r>
              <a:rPr lang="en-US" sz="3100" dirty="0">
                <a:solidFill>
                  <a:srgbClr val="800000"/>
                </a:solidFill>
              </a:rPr>
              <a:t> Gridiron </a:t>
            </a:r>
            <a:endParaRPr sz="3100" dirty="0">
              <a:solidFill>
                <a:srgbClr val="800000"/>
              </a:solidFill>
            </a:endParaRPr>
          </a:p>
          <a:p>
            <a:pPr marL="0" lvl="0" indent="0" algn="l" rtl="0">
              <a:lnSpc>
                <a:spcPct val="90000"/>
              </a:lnSpc>
              <a:spcBef>
                <a:spcPts val="1200"/>
              </a:spcBef>
              <a:spcAft>
                <a:spcPts val="0"/>
              </a:spcAft>
              <a:buSzPts val="2040"/>
              <a:buNone/>
            </a:pPr>
            <a:endParaRPr lang="en-US" sz="3100" b="1" dirty="0">
              <a:solidFill>
                <a:srgbClr val="800000"/>
              </a:solidFill>
            </a:endParaRPr>
          </a:p>
          <a:p>
            <a:pPr marL="0" lvl="0" indent="0" algn="l" rtl="0">
              <a:lnSpc>
                <a:spcPct val="90000"/>
              </a:lnSpc>
              <a:spcBef>
                <a:spcPts val="1200"/>
              </a:spcBef>
              <a:spcAft>
                <a:spcPts val="0"/>
              </a:spcAft>
              <a:buSzPts val="2040"/>
              <a:buNone/>
            </a:pPr>
            <a:r>
              <a:rPr lang="en-US" sz="3100" b="1" dirty="0">
                <a:solidFill>
                  <a:srgbClr val="800000"/>
                </a:solidFill>
              </a:rPr>
              <a:t>Instagram:</a:t>
            </a:r>
            <a:r>
              <a:rPr lang="en-US" sz="3100" dirty="0">
                <a:solidFill>
                  <a:srgbClr val="800000"/>
                </a:solidFill>
              </a:rPr>
              <a:t> </a:t>
            </a:r>
            <a:r>
              <a:rPr lang="en-US" sz="3100" dirty="0" err="1">
                <a:solidFill>
                  <a:srgbClr val="800000"/>
                </a:solidFill>
              </a:rPr>
              <a:t>Sequoitgridiron</a:t>
            </a:r>
            <a:endParaRPr sz="3100" dirty="0">
              <a:solidFill>
                <a:srgbClr val="800000"/>
              </a:solidFill>
            </a:endParaRPr>
          </a:p>
          <a:p>
            <a:pPr marL="457200" lvl="1" indent="-42544" algn="l" rtl="0">
              <a:lnSpc>
                <a:spcPct val="90000"/>
              </a:lnSpc>
              <a:spcBef>
                <a:spcPts val="400"/>
              </a:spcBef>
              <a:spcAft>
                <a:spcPts val="0"/>
              </a:spcAft>
              <a:buSzPts val="2210"/>
              <a:buNone/>
            </a:pPr>
            <a:endParaRPr sz="2600" dirty="0"/>
          </a:p>
        </p:txBody>
      </p:sp>
      <p:pic>
        <p:nvPicPr>
          <p:cNvPr id="174" name="Google Shape;174;p19"/>
          <p:cNvPicPr preferRelativeResize="0"/>
          <p:nvPr/>
        </p:nvPicPr>
        <p:blipFill rotWithShape="1">
          <a:blip r:embed="rId3">
            <a:alphaModFix/>
          </a:blip>
          <a:srcRect/>
          <a:stretch/>
        </p:blipFill>
        <p:spPr>
          <a:xfrm>
            <a:off x="11469254" y="6308437"/>
            <a:ext cx="362528" cy="271896"/>
          </a:xfrm>
          <a:prstGeom prst="rect">
            <a:avLst/>
          </a:prstGeom>
          <a:noFill/>
          <a:ln>
            <a:noFill/>
          </a:ln>
        </p:spPr>
      </p:pic>
      <p:pic>
        <p:nvPicPr>
          <p:cNvPr id="7" name="Picture 6" descr="A qr code with a football helmet&#10;&#10;Description automatically generated">
            <a:extLst>
              <a:ext uri="{FF2B5EF4-FFF2-40B4-BE49-F238E27FC236}">
                <a16:creationId xmlns:a16="http://schemas.microsoft.com/office/drawing/2014/main" id="{9CD523BE-AC8B-5D9E-A87F-9A549550E0DC}"/>
              </a:ext>
            </a:extLst>
          </p:cNvPr>
          <p:cNvPicPr>
            <a:picLocks noChangeAspect="1"/>
          </p:cNvPicPr>
          <p:nvPr/>
        </p:nvPicPr>
        <p:blipFill>
          <a:blip r:embed="rId4"/>
          <a:stretch>
            <a:fillRect/>
          </a:stretch>
        </p:blipFill>
        <p:spPr>
          <a:xfrm>
            <a:off x="7009033" y="2383342"/>
            <a:ext cx="4061044" cy="40610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3" name="Rectangle 2">
            <a:extLst>
              <a:ext uri="{FF2B5EF4-FFF2-40B4-BE49-F238E27FC236}">
                <a16:creationId xmlns:a16="http://schemas.microsoft.com/office/drawing/2014/main" id="{A0B35843-A2F1-A568-673D-A62B89A79F51}"/>
              </a:ext>
            </a:extLst>
          </p:cNvPr>
          <p:cNvSpPr/>
          <p:nvPr/>
        </p:nvSpPr>
        <p:spPr>
          <a:xfrm>
            <a:off x="160506" y="205033"/>
            <a:ext cx="11887200" cy="6447934"/>
          </a:xfrm>
          <a:prstGeom prst="rect">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p13"/>
          <p:cNvSpPr txBox="1">
            <a:spLocks noGrp="1"/>
          </p:cNvSpPr>
          <p:nvPr>
            <p:ph type="ctrTitle"/>
          </p:nvPr>
        </p:nvSpPr>
        <p:spPr>
          <a:xfrm>
            <a:off x="293451" y="641041"/>
            <a:ext cx="11605098" cy="1975699"/>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8800"/>
              <a:buFont typeface="Rockwell"/>
              <a:buNone/>
            </a:pPr>
            <a:r>
              <a:rPr lang="en-US" sz="5400" dirty="0"/>
              <a:t>The 2024</a:t>
            </a:r>
            <a:br>
              <a:rPr lang="en-US" sz="5400" dirty="0"/>
            </a:br>
            <a:r>
              <a:rPr lang="en-US" sz="5400" dirty="0" err="1"/>
              <a:t>Sequoit</a:t>
            </a:r>
            <a:r>
              <a:rPr lang="en-US" sz="5400" dirty="0"/>
              <a:t> Gridiron Group </a:t>
            </a:r>
            <a:br>
              <a:rPr lang="en-US" sz="5400" dirty="0"/>
            </a:br>
            <a:r>
              <a:rPr lang="en-US" sz="5400" dirty="0"/>
              <a:t>Board Members</a:t>
            </a:r>
            <a:endParaRPr lang="en-US" sz="6000" dirty="0"/>
          </a:p>
        </p:txBody>
      </p:sp>
      <p:sp>
        <p:nvSpPr>
          <p:cNvPr id="4" name="Google Shape;109;p13">
            <a:extLst>
              <a:ext uri="{FF2B5EF4-FFF2-40B4-BE49-F238E27FC236}">
                <a16:creationId xmlns:a16="http://schemas.microsoft.com/office/drawing/2014/main" id="{96DD1A67-3099-FB64-1AF9-11C938041F4B}"/>
              </a:ext>
            </a:extLst>
          </p:cNvPr>
          <p:cNvSpPr txBox="1">
            <a:spLocks/>
          </p:cNvSpPr>
          <p:nvPr/>
        </p:nvSpPr>
        <p:spPr>
          <a:xfrm>
            <a:off x="577586" y="3483486"/>
            <a:ext cx="11053040" cy="289884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9600"/>
              <a:buFont typeface="Rockwell"/>
              <a:buNone/>
              <a:defRPr sz="9600" b="0" i="0" u="none" strike="noStrike" cap="none">
                <a:solidFill>
                  <a:srgbClr val="000000"/>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fontAlgn="base"/>
            <a:r>
              <a:rPr lang="en-US" sz="3200" b="1" i="0" dirty="0">
                <a:solidFill>
                  <a:srgbClr val="800000"/>
                </a:solidFill>
                <a:effectLst/>
              </a:rPr>
              <a:t>Meghan Marabella</a:t>
            </a:r>
            <a:r>
              <a:rPr lang="en-US" sz="3200" b="0" i="0" dirty="0">
                <a:solidFill>
                  <a:srgbClr val="800000"/>
                </a:solidFill>
                <a:effectLst/>
              </a:rPr>
              <a:t>, President</a:t>
            </a:r>
          </a:p>
          <a:p>
            <a:pPr algn="ctr" fontAlgn="base"/>
            <a:r>
              <a:rPr lang="en-US" sz="3200" b="1" i="0" dirty="0">
                <a:solidFill>
                  <a:srgbClr val="800000"/>
                </a:solidFill>
                <a:effectLst/>
              </a:rPr>
              <a:t>Amanda Rivera</a:t>
            </a:r>
            <a:r>
              <a:rPr lang="en-US" sz="3200" b="0" i="0" dirty="0">
                <a:solidFill>
                  <a:srgbClr val="800000"/>
                </a:solidFill>
                <a:effectLst/>
              </a:rPr>
              <a:t>, Vice President</a:t>
            </a:r>
          </a:p>
          <a:p>
            <a:pPr algn="ctr" fontAlgn="base"/>
            <a:r>
              <a:rPr lang="en-US" sz="3200" b="1" i="0" dirty="0" err="1">
                <a:solidFill>
                  <a:srgbClr val="800000"/>
                </a:solidFill>
                <a:effectLst/>
              </a:rPr>
              <a:t>Niel</a:t>
            </a:r>
            <a:r>
              <a:rPr lang="en-US" sz="3200" b="1" i="0" dirty="0">
                <a:solidFill>
                  <a:srgbClr val="800000"/>
                </a:solidFill>
                <a:effectLst/>
              </a:rPr>
              <a:t> Patel</a:t>
            </a:r>
            <a:r>
              <a:rPr lang="en-US" sz="3200" b="0" i="0" dirty="0">
                <a:solidFill>
                  <a:srgbClr val="800000"/>
                </a:solidFill>
                <a:effectLst/>
              </a:rPr>
              <a:t>, Treasurer</a:t>
            </a:r>
          </a:p>
          <a:p>
            <a:pPr algn="ctr" fontAlgn="base"/>
            <a:r>
              <a:rPr lang="en-US" sz="3200" b="1" i="0" dirty="0">
                <a:solidFill>
                  <a:srgbClr val="800000"/>
                </a:solidFill>
                <a:effectLst/>
              </a:rPr>
              <a:t>Heather Wickert</a:t>
            </a:r>
            <a:r>
              <a:rPr lang="en-US" sz="3200" b="0" i="0" dirty="0">
                <a:solidFill>
                  <a:srgbClr val="800000"/>
                </a:solidFill>
                <a:effectLst/>
              </a:rPr>
              <a:t>, Secretary</a:t>
            </a:r>
          </a:p>
          <a:p>
            <a:pPr algn="ctr" fontAlgn="base"/>
            <a:r>
              <a:rPr lang="en-US" sz="3200" b="1" i="0" dirty="0">
                <a:solidFill>
                  <a:srgbClr val="800000"/>
                </a:solidFill>
                <a:effectLst/>
              </a:rPr>
              <a:t>Anne Soucheck(</a:t>
            </a:r>
            <a:r>
              <a:rPr lang="en-US" sz="3200" b="1" i="0" dirty="0" err="1">
                <a:solidFill>
                  <a:srgbClr val="800000"/>
                </a:solidFill>
                <a:effectLst/>
              </a:rPr>
              <a:t>Cabuyadao</a:t>
            </a:r>
            <a:r>
              <a:rPr lang="en-US" sz="3200" b="1" i="0" dirty="0">
                <a:solidFill>
                  <a:srgbClr val="800000"/>
                </a:solidFill>
                <a:effectLst/>
              </a:rPr>
              <a:t>)</a:t>
            </a:r>
            <a:r>
              <a:rPr lang="en-US" sz="3200" i="0" dirty="0">
                <a:solidFill>
                  <a:srgbClr val="800000"/>
                </a:solidFill>
                <a:effectLst/>
              </a:rPr>
              <a:t>,</a:t>
            </a:r>
            <a:r>
              <a:rPr lang="en-US" sz="3200" b="1" i="0" dirty="0">
                <a:solidFill>
                  <a:srgbClr val="800000"/>
                </a:solidFill>
                <a:effectLst/>
              </a:rPr>
              <a:t> </a:t>
            </a:r>
            <a:r>
              <a:rPr lang="en-US" sz="3200" b="0" i="0" dirty="0">
                <a:solidFill>
                  <a:srgbClr val="800000"/>
                </a:solidFill>
                <a:effectLst/>
              </a:rPr>
              <a:t>Technology</a:t>
            </a:r>
          </a:p>
          <a:p>
            <a:pPr algn="ctr" fontAlgn="base"/>
            <a:r>
              <a:rPr lang="en-US" sz="3200" b="1" i="0" dirty="0">
                <a:solidFill>
                  <a:srgbClr val="800000"/>
                </a:solidFill>
                <a:effectLst/>
              </a:rPr>
              <a:t>Mary Beth </a:t>
            </a:r>
            <a:r>
              <a:rPr lang="en-US" sz="3200" b="1" i="0" dirty="0" err="1">
                <a:solidFill>
                  <a:srgbClr val="800000"/>
                </a:solidFill>
                <a:effectLst/>
              </a:rPr>
              <a:t>Hutling</a:t>
            </a:r>
            <a:r>
              <a:rPr lang="en-US" sz="3200" b="0" i="0" dirty="0">
                <a:solidFill>
                  <a:srgbClr val="800000"/>
                </a:solidFill>
                <a:effectLst/>
              </a:rPr>
              <a:t>, Events Planner</a:t>
            </a:r>
          </a:p>
          <a:p>
            <a:pPr algn="ctr" fontAlgn="base"/>
            <a:r>
              <a:rPr lang="en-US" sz="3200" b="1" i="0" dirty="0">
                <a:solidFill>
                  <a:srgbClr val="800000"/>
                </a:solidFill>
                <a:effectLst/>
              </a:rPr>
              <a:t>Amber Campbell</a:t>
            </a:r>
            <a:r>
              <a:rPr lang="en-US" sz="3200" b="0" i="0" dirty="0">
                <a:solidFill>
                  <a:srgbClr val="800000"/>
                </a:solidFill>
                <a:effectLst/>
              </a:rPr>
              <a:t>, Member at Large</a:t>
            </a:r>
          </a:p>
          <a:p>
            <a:pPr algn="ctr">
              <a:buSzPts val="8800"/>
            </a:pPr>
            <a:endParaRPr lang="en-US" sz="6000" dirty="0"/>
          </a:p>
        </p:txBody>
      </p:sp>
    </p:spTree>
    <p:extLst>
      <p:ext uri="{BB962C8B-B14F-4D97-AF65-F5344CB8AC3E}">
        <p14:creationId xmlns:p14="http://schemas.microsoft.com/office/powerpoint/2010/main" val="33786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381079" y="15556"/>
            <a:ext cx="10058400" cy="1108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Font typeface="Rockwell"/>
              <a:buNone/>
            </a:pPr>
            <a:r>
              <a:rPr lang="en-US" sz="5100" dirty="0"/>
              <a:t>WHAT IS THE GRIDIRON GROUP</a:t>
            </a:r>
            <a:endParaRPr sz="5100" dirty="0"/>
          </a:p>
        </p:txBody>
      </p:sp>
      <p:sp>
        <p:nvSpPr>
          <p:cNvPr id="130" name="Google Shape;130;p15"/>
          <p:cNvSpPr txBox="1">
            <a:spLocks noGrp="1"/>
          </p:cNvSpPr>
          <p:nvPr>
            <p:ph type="body" idx="1"/>
          </p:nvPr>
        </p:nvSpPr>
        <p:spPr>
          <a:xfrm>
            <a:off x="311285" y="1123880"/>
            <a:ext cx="11499636" cy="573412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ct val="85000"/>
              <a:buChar char="▪"/>
            </a:pPr>
            <a:r>
              <a:rPr lang="en-US" b="1" dirty="0"/>
              <a:t>The Gridiron Group is </a:t>
            </a:r>
            <a:r>
              <a:rPr lang="en-US" dirty="0"/>
              <a:t>a 5013c non-for-profit group that supports the Antioch </a:t>
            </a:r>
            <a:r>
              <a:rPr lang="en-US" dirty="0" err="1"/>
              <a:t>Sequoit</a:t>
            </a:r>
            <a:r>
              <a:rPr lang="en-US" dirty="0"/>
              <a:t> Football Team. </a:t>
            </a:r>
            <a:endParaRPr dirty="0"/>
          </a:p>
          <a:p>
            <a:pPr marL="182880" lvl="0" indent="-182880" algn="l" rtl="0">
              <a:lnSpc>
                <a:spcPct val="90000"/>
              </a:lnSpc>
              <a:spcBef>
                <a:spcPts val="1200"/>
              </a:spcBef>
              <a:spcAft>
                <a:spcPts val="0"/>
              </a:spcAft>
              <a:buSzPct val="85000"/>
              <a:buChar char="▪"/>
            </a:pPr>
            <a:r>
              <a:rPr lang="en-US" dirty="0"/>
              <a:t>The Group formally known as the “Football Mom’s” started in 1977, this is our 46</a:t>
            </a:r>
            <a:r>
              <a:rPr lang="en-US" baseline="30000" dirty="0"/>
              <a:t>th</a:t>
            </a:r>
            <a:r>
              <a:rPr lang="en-US" dirty="0"/>
              <a:t> year supporting the team. </a:t>
            </a:r>
          </a:p>
          <a:p>
            <a:pPr marL="182880" indent="-182880">
              <a:buSzPct val="85000"/>
            </a:pPr>
            <a:r>
              <a:rPr lang="en-US" b="1" dirty="0"/>
              <a:t>Our goal </a:t>
            </a:r>
            <a:r>
              <a:rPr lang="en-US" dirty="0"/>
              <a:t>is to support the players and the coaches to ensure football is one of the best experiences players will have during their high school years</a:t>
            </a:r>
            <a:endParaRPr dirty="0"/>
          </a:p>
          <a:p>
            <a:pPr marL="182880" lvl="0" indent="-182880" algn="l" rtl="0">
              <a:lnSpc>
                <a:spcPct val="90000"/>
              </a:lnSpc>
              <a:spcBef>
                <a:spcPts val="1200"/>
              </a:spcBef>
              <a:spcAft>
                <a:spcPts val="0"/>
              </a:spcAft>
              <a:buSzPct val="85000"/>
              <a:buChar char="▪"/>
            </a:pPr>
            <a:r>
              <a:rPr lang="en-US" dirty="0" err="1"/>
              <a:t>Sequoit</a:t>
            </a:r>
            <a:r>
              <a:rPr lang="en-US" dirty="0"/>
              <a:t> Football is the largest club, sport or group in the school, the Gridiron Group is the only 5013c group supporting a club or sport at ACHS.  </a:t>
            </a:r>
            <a:endParaRPr dirty="0"/>
          </a:p>
          <a:p>
            <a:pPr marL="182880" lvl="0" indent="-182880" algn="l" rtl="0">
              <a:lnSpc>
                <a:spcPct val="90000"/>
              </a:lnSpc>
              <a:spcBef>
                <a:spcPts val="1200"/>
              </a:spcBef>
              <a:spcAft>
                <a:spcPts val="0"/>
              </a:spcAft>
              <a:buSzPct val="85000"/>
              <a:buChar char="▪"/>
            </a:pPr>
            <a:r>
              <a:rPr lang="en-US" dirty="0"/>
              <a:t>We are the only team in the NLCC conference that has a program like this,  many teams have tried but have been unsuccessful. </a:t>
            </a:r>
            <a:endParaRPr dirty="0"/>
          </a:p>
          <a:p>
            <a:pPr marL="182880" lvl="0" indent="-182880" algn="l" rtl="0">
              <a:lnSpc>
                <a:spcPct val="90000"/>
              </a:lnSpc>
              <a:spcBef>
                <a:spcPts val="1200"/>
              </a:spcBef>
              <a:spcAft>
                <a:spcPts val="0"/>
              </a:spcAft>
              <a:buSzPct val="85000"/>
              <a:buChar char="▪"/>
            </a:pPr>
            <a:r>
              <a:rPr lang="en-US" dirty="0"/>
              <a:t>We do our best to raise funds in the community to support the football program, we encourage each player to also raise funds for their team as well. </a:t>
            </a:r>
          </a:p>
          <a:p>
            <a:pPr algn="l"/>
            <a:r>
              <a:rPr lang="en-US" dirty="0"/>
              <a:t>Newly added events that Gridiron will be volunteering at this year</a:t>
            </a:r>
          </a:p>
          <a:p>
            <a:pPr lvl="1"/>
            <a:r>
              <a:rPr lang="en-US" sz="2000" b="1" dirty="0"/>
              <a:t>Shamrock Shuffle March 16th</a:t>
            </a:r>
            <a:r>
              <a:rPr lang="en-US" sz="2000" dirty="0"/>
              <a:t>, </a:t>
            </a:r>
            <a:r>
              <a:rPr lang="en-US" sz="2000" b="1" dirty="0"/>
              <a:t>Chris Cagle Concert on June 13th</a:t>
            </a:r>
            <a:r>
              <a:rPr lang="en-US" sz="2000" dirty="0"/>
              <a:t>, and </a:t>
            </a:r>
            <a:r>
              <a:rPr lang="en-US" sz="2000" b="1" dirty="0"/>
              <a:t>Small-Town Smoke Out TBD</a:t>
            </a:r>
          </a:p>
          <a:p>
            <a:pPr marL="182880" lvl="0" indent="-182880" algn="l" rtl="0">
              <a:lnSpc>
                <a:spcPct val="90000"/>
              </a:lnSpc>
              <a:spcBef>
                <a:spcPts val="1200"/>
              </a:spcBef>
              <a:spcAft>
                <a:spcPts val="0"/>
              </a:spcAft>
              <a:buSzPct val="85000"/>
              <a:buChar char="▪"/>
            </a:pPr>
            <a:endParaRPr dirty="0"/>
          </a:p>
          <a:p>
            <a:pPr marL="457200" lvl="1" indent="-100298" algn="l" rtl="0">
              <a:lnSpc>
                <a:spcPct val="90000"/>
              </a:lnSpc>
              <a:spcBef>
                <a:spcPts val="600"/>
              </a:spcBef>
              <a:spcAft>
                <a:spcPts val="0"/>
              </a:spcAft>
              <a:buSzPct val="850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18"/>
          <p:cNvSpPr txBox="1">
            <a:spLocks noGrp="1"/>
          </p:cNvSpPr>
          <p:nvPr>
            <p:ph type="title"/>
          </p:nvPr>
        </p:nvSpPr>
        <p:spPr>
          <a:xfrm>
            <a:off x="1066800" y="109372"/>
            <a:ext cx="10058400" cy="92757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5400"/>
              <a:buFont typeface="Rockwell"/>
              <a:buNone/>
            </a:pPr>
            <a:r>
              <a:rPr lang="en-US" dirty="0"/>
              <a:t>IMPORTANT DATES</a:t>
            </a:r>
            <a:endParaRPr dirty="0"/>
          </a:p>
        </p:txBody>
      </p:sp>
      <p:pic>
        <p:nvPicPr>
          <p:cNvPr id="166" name="Google Shape;166;p18"/>
          <p:cNvPicPr preferRelativeResize="0"/>
          <p:nvPr/>
        </p:nvPicPr>
        <p:blipFill rotWithShape="1">
          <a:blip r:embed="rId3">
            <a:alphaModFix/>
          </a:blip>
          <a:srcRect/>
          <a:stretch/>
        </p:blipFill>
        <p:spPr>
          <a:xfrm>
            <a:off x="11469254" y="6308437"/>
            <a:ext cx="362528" cy="271896"/>
          </a:xfrm>
          <a:prstGeom prst="rect">
            <a:avLst/>
          </a:prstGeom>
          <a:noFill/>
          <a:ln>
            <a:noFill/>
          </a:ln>
        </p:spPr>
      </p:pic>
      <p:pic>
        <p:nvPicPr>
          <p:cNvPr id="5" name="Google Shape;163;p18" descr="A picture containing outdoor, sky, tree, grass&#10;&#10;Description automatically generated">
            <a:extLst>
              <a:ext uri="{FF2B5EF4-FFF2-40B4-BE49-F238E27FC236}">
                <a16:creationId xmlns:a16="http://schemas.microsoft.com/office/drawing/2014/main" id="{B889697B-BBC7-B197-A999-6810C0833A80}"/>
              </a:ext>
            </a:extLst>
          </p:cNvPr>
          <p:cNvPicPr preferRelativeResize="0"/>
          <p:nvPr/>
        </p:nvPicPr>
        <p:blipFill rotWithShape="1">
          <a:blip r:embed="rId4">
            <a:alphaModFix/>
          </a:blip>
          <a:srcRect/>
          <a:stretch/>
        </p:blipFill>
        <p:spPr>
          <a:xfrm>
            <a:off x="7088956" y="1119432"/>
            <a:ext cx="4846520" cy="3744380"/>
          </a:xfrm>
          <a:prstGeom prst="ellipse">
            <a:avLst/>
          </a:prstGeom>
          <a:noFill/>
          <a:ln>
            <a:noFill/>
          </a:ln>
        </p:spPr>
      </p:pic>
      <p:sp>
        <p:nvSpPr>
          <p:cNvPr id="6" name="Google Shape;165;p18">
            <a:extLst>
              <a:ext uri="{FF2B5EF4-FFF2-40B4-BE49-F238E27FC236}">
                <a16:creationId xmlns:a16="http://schemas.microsoft.com/office/drawing/2014/main" id="{F94AD8E3-7D02-9A4E-D07D-BF52FA9DA03E}"/>
              </a:ext>
            </a:extLst>
          </p:cNvPr>
          <p:cNvSpPr txBox="1">
            <a:spLocks noGrp="1"/>
          </p:cNvSpPr>
          <p:nvPr>
            <p:ph type="body" idx="1"/>
          </p:nvPr>
        </p:nvSpPr>
        <p:spPr>
          <a:xfrm>
            <a:off x="518474" y="1119431"/>
            <a:ext cx="10609901" cy="5554745"/>
          </a:xfrm>
          <a:prstGeom prst="rect">
            <a:avLst/>
          </a:prstGeom>
          <a:noFill/>
          <a:ln>
            <a:noFill/>
          </a:ln>
        </p:spPr>
        <p:txBody>
          <a:bodyPr spcFirstLastPara="1" wrap="square" lIns="91425" tIns="45700" rIns="91425" bIns="45700" anchor="t" anchorCtr="0">
            <a:normAutofit fontScale="32500" lnSpcReduction="20000"/>
          </a:bodyPr>
          <a:lstStyle/>
          <a:p>
            <a:pPr marL="182880" lvl="0" indent="-182880" algn="l" rtl="0">
              <a:lnSpc>
                <a:spcPct val="90000"/>
              </a:lnSpc>
              <a:spcBef>
                <a:spcPts val="0"/>
              </a:spcBef>
              <a:spcAft>
                <a:spcPts val="0"/>
              </a:spcAft>
              <a:buSzPct val="85000"/>
              <a:buChar char="▪"/>
            </a:pPr>
            <a:r>
              <a:rPr lang="en-US" sz="7200" b="1" dirty="0"/>
              <a:t>Fundraiser Kick off -</a:t>
            </a:r>
            <a:r>
              <a:rPr lang="en-US" sz="7200" dirty="0">
                <a:solidFill>
                  <a:srgbClr val="C00000"/>
                </a:solidFill>
              </a:rPr>
              <a:t> </a:t>
            </a:r>
            <a:r>
              <a:rPr lang="en-US" sz="7200" dirty="0">
                <a:solidFill>
                  <a:srgbClr val="800000"/>
                </a:solidFill>
              </a:rPr>
              <a:t>April 14</a:t>
            </a:r>
            <a:r>
              <a:rPr lang="en-US" sz="7200" baseline="30000" dirty="0">
                <a:solidFill>
                  <a:srgbClr val="800000"/>
                </a:solidFill>
              </a:rPr>
              <a:t>th</a:t>
            </a:r>
            <a:r>
              <a:rPr lang="en-US" sz="7200" dirty="0">
                <a:solidFill>
                  <a:srgbClr val="800000"/>
                </a:solidFill>
              </a:rPr>
              <a:t> </a:t>
            </a:r>
            <a:endParaRPr dirty="0"/>
          </a:p>
          <a:p>
            <a:pPr marL="182880" lvl="0" indent="-182880" algn="l" rtl="0">
              <a:lnSpc>
                <a:spcPct val="90000"/>
              </a:lnSpc>
              <a:spcBef>
                <a:spcPts val="1200"/>
              </a:spcBef>
              <a:spcAft>
                <a:spcPts val="0"/>
              </a:spcAft>
              <a:buSzPct val="85000"/>
              <a:buChar char="▪"/>
            </a:pPr>
            <a:r>
              <a:rPr lang="en-US" sz="7200" b="1" dirty="0"/>
              <a:t>Fundraiser Closes -</a:t>
            </a:r>
            <a:r>
              <a:rPr lang="en-US" sz="7200" dirty="0"/>
              <a:t> </a:t>
            </a:r>
            <a:r>
              <a:rPr lang="en-US" sz="7200" dirty="0">
                <a:solidFill>
                  <a:srgbClr val="800000"/>
                </a:solidFill>
              </a:rPr>
              <a:t>May 31</a:t>
            </a:r>
            <a:r>
              <a:rPr lang="en-US" sz="7200" baseline="30000" dirty="0">
                <a:solidFill>
                  <a:srgbClr val="800000"/>
                </a:solidFill>
              </a:rPr>
              <a:t>st</a:t>
            </a:r>
            <a:r>
              <a:rPr lang="en-US" sz="7200" dirty="0">
                <a:solidFill>
                  <a:srgbClr val="800000"/>
                </a:solidFill>
              </a:rPr>
              <a:t> </a:t>
            </a:r>
            <a:endParaRPr sz="7200" dirty="0">
              <a:solidFill>
                <a:srgbClr val="800000"/>
              </a:solidFill>
            </a:endParaRPr>
          </a:p>
          <a:p>
            <a:pPr marL="182880" lvl="0" indent="-182880" algn="l" rtl="0">
              <a:lnSpc>
                <a:spcPct val="90000"/>
              </a:lnSpc>
              <a:spcBef>
                <a:spcPts val="1200"/>
              </a:spcBef>
              <a:spcAft>
                <a:spcPts val="0"/>
              </a:spcAft>
              <a:buSzPct val="85000"/>
              <a:buChar char="▪"/>
            </a:pPr>
            <a:r>
              <a:rPr lang="en-US" sz="7200" b="1" dirty="0"/>
              <a:t>Camp Registration - </a:t>
            </a:r>
            <a:r>
              <a:rPr lang="en-US" sz="7200" dirty="0">
                <a:solidFill>
                  <a:srgbClr val="800000"/>
                </a:solidFill>
              </a:rPr>
              <a:t>June 1</a:t>
            </a:r>
            <a:r>
              <a:rPr lang="en-US" sz="7200" baseline="30000" dirty="0">
                <a:solidFill>
                  <a:srgbClr val="800000"/>
                </a:solidFill>
              </a:rPr>
              <a:t>st</a:t>
            </a:r>
            <a:r>
              <a:rPr lang="en-US" sz="7200" dirty="0">
                <a:solidFill>
                  <a:srgbClr val="800000"/>
                </a:solidFill>
              </a:rPr>
              <a:t> </a:t>
            </a:r>
          </a:p>
          <a:p>
            <a:pPr marL="182880" indent="-182880">
              <a:buSzPct val="85000"/>
            </a:pPr>
            <a:r>
              <a:rPr lang="en-US" sz="7200" b="1" dirty="0"/>
              <a:t>Camp Starts </a:t>
            </a:r>
            <a:r>
              <a:rPr lang="en-US" sz="7200" dirty="0"/>
              <a:t>- </a:t>
            </a:r>
            <a:r>
              <a:rPr lang="en-US" sz="7200" dirty="0">
                <a:solidFill>
                  <a:srgbClr val="800000"/>
                </a:solidFill>
              </a:rPr>
              <a:t>June 3rd </a:t>
            </a:r>
            <a:endParaRPr sz="7200" dirty="0">
              <a:solidFill>
                <a:srgbClr val="800000"/>
              </a:solidFill>
            </a:endParaRPr>
          </a:p>
          <a:p>
            <a:pPr marL="182880" lvl="0" indent="-182880" algn="l" rtl="0">
              <a:lnSpc>
                <a:spcPct val="90000"/>
              </a:lnSpc>
              <a:spcBef>
                <a:spcPts val="1200"/>
              </a:spcBef>
              <a:spcAft>
                <a:spcPts val="0"/>
              </a:spcAft>
              <a:buSzPct val="85000"/>
              <a:buChar char="▪"/>
            </a:pPr>
            <a:r>
              <a:rPr lang="en-US" sz="7200" b="1" dirty="0"/>
              <a:t>Equipment Pick Up - </a:t>
            </a:r>
            <a:r>
              <a:rPr lang="en-US" sz="7200" dirty="0">
                <a:solidFill>
                  <a:srgbClr val="800000"/>
                </a:solidFill>
              </a:rPr>
              <a:t>June 10th</a:t>
            </a:r>
            <a:endParaRPr sz="7200" dirty="0">
              <a:solidFill>
                <a:srgbClr val="800000"/>
              </a:solidFill>
            </a:endParaRPr>
          </a:p>
          <a:p>
            <a:pPr marL="182880" lvl="0" indent="-182880" algn="l" rtl="0">
              <a:lnSpc>
                <a:spcPct val="90000"/>
              </a:lnSpc>
              <a:spcBef>
                <a:spcPts val="1200"/>
              </a:spcBef>
              <a:spcAft>
                <a:spcPts val="0"/>
              </a:spcAft>
              <a:buSzPct val="85000"/>
              <a:buChar char="▪"/>
            </a:pPr>
            <a:r>
              <a:rPr lang="en-US" sz="7200" b="1" dirty="0"/>
              <a:t>Varsity Paintball Outing </a:t>
            </a:r>
            <a:r>
              <a:rPr lang="en-US" sz="7200" dirty="0"/>
              <a:t>– </a:t>
            </a:r>
            <a:r>
              <a:rPr lang="en-US" sz="7200" dirty="0">
                <a:solidFill>
                  <a:srgbClr val="800000"/>
                </a:solidFill>
              </a:rPr>
              <a:t>July 11th</a:t>
            </a:r>
            <a:endParaRPr sz="7200" dirty="0">
              <a:solidFill>
                <a:srgbClr val="800000"/>
              </a:solidFill>
            </a:endParaRPr>
          </a:p>
          <a:p>
            <a:pPr marL="182880" lvl="0" indent="-182880" algn="l" rtl="0">
              <a:lnSpc>
                <a:spcPct val="90000"/>
              </a:lnSpc>
              <a:spcBef>
                <a:spcPts val="1200"/>
              </a:spcBef>
              <a:spcAft>
                <a:spcPts val="0"/>
              </a:spcAft>
              <a:buSzPct val="85000"/>
              <a:buChar char="▪"/>
            </a:pPr>
            <a:r>
              <a:rPr lang="en-US" sz="7200" b="1" dirty="0"/>
              <a:t>Frosh Bowling Outing -</a:t>
            </a:r>
            <a:r>
              <a:rPr lang="en-US" sz="7200" dirty="0">
                <a:solidFill>
                  <a:srgbClr val="C00000"/>
                </a:solidFill>
              </a:rPr>
              <a:t> </a:t>
            </a:r>
            <a:r>
              <a:rPr lang="en-US" sz="7200" dirty="0">
                <a:solidFill>
                  <a:srgbClr val="800000"/>
                </a:solidFill>
              </a:rPr>
              <a:t>July 11th</a:t>
            </a:r>
          </a:p>
          <a:p>
            <a:pPr marL="182880" indent="-182880">
              <a:buSzPct val="85000"/>
            </a:pPr>
            <a:r>
              <a:rPr lang="en-US" sz="7200" b="1" dirty="0"/>
              <a:t>Varsity Car Wash - </a:t>
            </a:r>
            <a:r>
              <a:rPr lang="en-US" sz="7200" b="0" i="0" u="none" strike="noStrike" dirty="0">
                <a:solidFill>
                  <a:srgbClr val="980000"/>
                </a:solidFill>
                <a:effectLst/>
                <a:latin typeface="Arial" panose="020B0604020202020204" pitchFamily="34" charset="0"/>
              </a:rPr>
              <a:t>July 14</a:t>
            </a:r>
            <a:r>
              <a:rPr lang="en-US" sz="7200" b="0" i="0" u="none" strike="noStrike" baseline="30000" dirty="0">
                <a:solidFill>
                  <a:srgbClr val="980000"/>
                </a:solidFill>
                <a:effectLst/>
                <a:latin typeface="Arial" panose="020B0604020202020204" pitchFamily="34" charset="0"/>
              </a:rPr>
              <a:t>th </a:t>
            </a:r>
            <a:r>
              <a:rPr lang="en-US" sz="7200" b="0" i="0" u="none" strike="noStrike" dirty="0">
                <a:solidFill>
                  <a:srgbClr val="980000"/>
                </a:solidFill>
                <a:effectLst/>
                <a:latin typeface="Arial" panose="020B0604020202020204" pitchFamily="34" charset="0"/>
              </a:rPr>
              <a:t>(Rain out Aug 17</a:t>
            </a:r>
            <a:r>
              <a:rPr lang="en-US" sz="7200" b="0" i="0" u="none" strike="noStrike" baseline="30000" dirty="0">
                <a:solidFill>
                  <a:srgbClr val="980000"/>
                </a:solidFill>
                <a:effectLst/>
                <a:latin typeface="Arial" panose="020B0604020202020204" pitchFamily="34" charset="0"/>
              </a:rPr>
              <a:t>th</a:t>
            </a:r>
            <a:r>
              <a:rPr lang="en-US" sz="7200" b="0" i="0" u="none" strike="noStrike" dirty="0">
                <a:solidFill>
                  <a:srgbClr val="980000"/>
                </a:solidFill>
                <a:effectLst/>
                <a:latin typeface="Arial" panose="020B0604020202020204" pitchFamily="34" charset="0"/>
              </a:rPr>
              <a:t>)</a:t>
            </a:r>
          </a:p>
          <a:p>
            <a:pPr marL="182880" lvl="0" indent="-182880" algn="l" rtl="0">
              <a:lnSpc>
                <a:spcPct val="90000"/>
              </a:lnSpc>
              <a:spcBef>
                <a:spcPts val="1200"/>
              </a:spcBef>
              <a:spcAft>
                <a:spcPts val="0"/>
              </a:spcAft>
              <a:buSzPct val="85000"/>
              <a:buChar char="▪"/>
            </a:pPr>
            <a:r>
              <a:rPr lang="en-US" sz="7200" b="1" dirty="0"/>
              <a:t>Frosh Car Wash - </a:t>
            </a:r>
            <a:r>
              <a:rPr lang="en-US" sz="7200" b="0" i="0" u="none" strike="noStrike" dirty="0">
                <a:solidFill>
                  <a:srgbClr val="980000"/>
                </a:solidFill>
                <a:effectLst/>
                <a:latin typeface="Arial" panose="020B0604020202020204" pitchFamily="34" charset="0"/>
              </a:rPr>
              <a:t>July 27</a:t>
            </a:r>
            <a:r>
              <a:rPr lang="en-US" sz="7200" b="0" i="0" u="none" strike="noStrike" baseline="30000" dirty="0">
                <a:solidFill>
                  <a:srgbClr val="980000"/>
                </a:solidFill>
                <a:effectLst/>
                <a:latin typeface="Arial" panose="020B0604020202020204" pitchFamily="34" charset="0"/>
              </a:rPr>
              <a:t>th</a:t>
            </a:r>
            <a:r>
              <a:rPr lang="en-US" sz="7200" b="0" i="0" u="none" strike="noStrike" dirty="0">
                <a:solidFill>
                  <a:srgbClr val="980000"/>
                </a:solidFill>
                <a:effectLst/>
                <a:latin typeface="Arial" panose="020B0604020202020204" pitchFamily="34" charset="0"/>
              </a:rPr>
              <a:t> (Rain out Aug 17</a:t>
            </a:r>
            <a:r>
              <a:rPr lang="en-US" sz="7200" b="0" i="0" u="none" strike="noStrike" baseline="30000" dirty="0">
                <a:solidFill>
                  <a:srgbClr val="980000"/>
                </a:solidFill>
                <a:effectLst/>
                <a:latin typeface="Arial" panose="020B0604020202020204" pitchFamily="34" charset="0"/>
              </a:rPr>
              <a:t>th</a:t>
            </a:r>
            <a:r>
              <a:rPr lang="en-US" sz="7200" b="0" i="0" u="none" strike="noStrike" dirty="0">
                <a:solidFill>
                  <a:srgbClr val="980000"/>
                </a:solidFill>
                <a:effectLst/>
                <a:latin typeface="Arial" panose="020B0604020202020204" pitchFamily="34" charset="0"/>
              </a:rPr>
              <a:t>)</a:t>
            </a:r>
            <a:endParaRPr lang="en-US" sz="7200" b="1" i="0" u="none" strike="noStrike" dirty="0">
              <a:solidFill>
                <a:srgbClr val="000000"/>
              </a:solidFill>
              <a:effectLst/>
              <a:latin typeface="Arial" panose="020B0604020202020204" pitchFamily="34" charset="0"/>
            </a:endParaRPr>
          </a:p>
          <a:p>
            <a:pPr marL="182880" lvl="0" indent="-182880" algn="l" rtl="0">
              <a:lnSpc>
                <a:spcPct val="90000"/>
              </a:lnSpc>
              <a:spcBef>
                <a:spcPts val="1200"/>
              </a:spcBef>
              <a:spcAft>
                <a:spcPts val="0"/>
              </a:spcAft>
              <a:buSzPct val="85000"/>
              <a:buChar char="▪"/>
            </a:pPr>
            <a:r>
              <a:rPr lang="en-US" sz="7200" b="1" dirty="0"/>
              <a:t>Gridiron Golf Outing - </a:t>
            </a:r>
            <a:r>
              <a:rPr lang="en-US" sz="7200" dirty="0">
                <a:solidFill>
                  <a:srgbClr val="800000"/>
                </a:solidFill>
              </a:rPr>
              <a:t>July 20th </a:t>
            </a:r>
          </a:p>
          <a:p>
            <a:pPr marL="182880" indent="-182880">
              <a:buSzPct val="85000"/>
            </a:pPr>
            <a:r>
              <a:rPr lang="en-US" sz="7200" b="1" dirty="0"/>
              <a:t>Gridiron Fees Due - </a:t>
            </a:r>
            <a:r>
              <a:rPr lang="en-US" sz="7200" dirty="0">
                <a:solidFill>
                  <a:srgbClr val="800000"/>
                </a:solidFill>
              </a:rPr>
              <a:t>August 1st </a:t>
            </a:r>
            <a:endParaRPr sz="7200" dirty="0">
              <a:solidFill>
                <a:srgbClr val="800000"/>
              </a:solidFill>
            </a:endParaRPr>
          </a:p>
          <a:p>
            <a:pPr marL="182880" lvl="0" indent="-182880" algn="l" rtl="0">
              <a:lnSpc>
                <a:spcPct val="90000"/>
              </a:lnSpc>
              <a:spcBef>
                <a:spcPts val="1200"/>
              </a:spcBef>
              <a:spcAft>
                <a:spcPts val="0"/>
              </a:spcAft>
              <a:buSzPct val="85000"/>
              <a:buChar char="▪"/>
            </a:pPr>
            <a:r>
              <a:rPr lang="en-US" sz="7200" b="1" dirty="0"/>
              <a:t>Dead Week - No practice - </a:t>
            </a:r>
            <a:r>
              <a:rPr lang="en-US" sz="7200" dirty="0">
                <a:solidFill>
                  <a:srgbClr val="800000"/>
                </a:solidFill>
              </a:rPr>
              <a:t>Aug 1st - Aug 11th</a:t>
            </a:r>
            <a:endParaRPr sz="7200" dirty="0">
              <a:solidFill>
                <a:srgbClr val="800000"/>
              </a:solidFill>
            </a:endParaRPr>
          </a:p>
          <a:p>
            <a:pPr marL="182880" lvl="0" indent="-182880" algn="l" rtl="0">
              <a:lnSpc>
                <a:spcPct val="90000"/>
              </a:lnSpc>
              <a:spcBef>
                <a:spcPts val="1200"/>
              </a:spcBef>
              <a:spcAft>
                <a:spcPts val="0"/>
              </a:spcAft>
              <a:buSzPct val="85000"/>
              <a:buChar char="▪"/>
            </a:pPr>
            <a:r>
              <a:rPr lang="en-US" sz="7200" b="1" dirty="0"/>
              <a:t>First Official Day of Football Practice - </a:t>
            </a:r>
            <a:r>
              <a:rPr lang="en-US" sz="7200" dirty="0">
                <a:solidFill>
                  <a:srgbClr val="800000"/>
                </a:solidFill>
              </a:rPr>
              <a:t>August 12th</a:t>
            </a:r>
            <a:endParaRPr sz="7200" dirty="0">
              <a:solidFill>
                <a:srgbClr val="800000"/>
              </a:solidFill>
            </a:endParaRPr>
          </a:p>
          <a:p>
            <a:pPr marL="182880" lvl="0" indent="-145097" algn="l" rtl="0">
              <a:lnSpc>
                <a:spcPct val="90000"/>
              </a:lnSpc>
              <a:spcBef>
                <a:spcPts val="1200"/>
              </a:spcBef>
              <a:spcAft>
                <a:spcPts val="0"/>
              </a:spcAft>
              <a:buSzPct val="85000"/>
              <a:buNone/>
            </a:pP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6"/>
          <p:cNvSpPr txBox="1">
            <a:spLocks noGrp="1"/>
          </p:cNvSpPr>
          <p:nvPr>
            <p:ph type="title"/>
          </p:nvPr>
        </p:nvSpPr>
        <p:spPr>
          <a:xfrm>
            <a:off x="975344" y="152253"/>
            <a:ext cx="10058400" cy="1127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ts val="5400"/>
              <a:buFont typeface="Rockwell"/>
              <a:buNone/>
            </a:pPr>
            <a:r>
              <a:rPr lang="en-US" dirty="0"/>
              <a:t>PARENT EVENTS</a:t>
            </a:r>
            <a:br>
              <a:rPr lang="en-US" dirty="0"/>
            </a:br>
            <a:r>
              <a:rPr lang="en-US" dirty="0"/>
              <a:t>you DO NOT want to miss </a:t>
            </a:r>
            <a:endParaRPr dirty="0"/>
          </a:p>
        </p:txBody>
      </p:sp>
      <p:sp>
        <p:nvSpPr>
          <p:cNvPr id="137" name="Google Shape;137;p16"/>
          <p:cNvSpPr txBox="1">
            <a:spLocks noGrp="1"/>
          </p:cNvSpPr>
          <p:nvPr>
            <p:ph type="body" idx="1"/>
          </p:nvPr>
        </p:nvSpPr>
        <p:spPr>
          <a:xfrm>
            <a:off x="311085" y="1866507"/>
            <a:ext cx="11520697" cy="4854804"/>
          </a:xfrm>
          <a:prstGeom prst="rect">
            <a:avLst/>
          </a:prstGeom>
          <a:noFill/>
          <a:ln>
            <a:noFill/>
          </a:ln>
        </p:spPr>
        <p:txBody>
          <a:bodyPr spcFirstLastPara="1" wrap="square" lIns="91425" tIns="45700" rIns="91425" bIns="45700" anchor="t" anchorCtr="0">
            <a:normAutofit/>
          </a:bodyPr>
          <a:lstStyle/>
          <a:p>
            <a:pPr marL="182880" lvl="0" indent="-171545" algn="l" rtl="0">
              <a:lnSpc>
                <a:spcPct val="90000"/>
              </a:lnSpc>
              <a:spcBef>
                <a:spcPts val="0"/>
              </a:spcBef>
              <a:spcAft>
                <a:spcPts val="0"/>
              </a:spcAft>
              <a:buSzPct val="85000"/>
              <a:buChar char="▪"/>
            </a:pPr>
            <a:r>
              <a:rPr lang="en-US" sz="2900" b="1" dirty="0">
                <a:solidFill>
                  <a:schemeClr val="tx1"/>
                </a:solidFill>
              </a:rPr>
              <a:t>Post Game Huddle	Parent Pub Crawl</a:t>
            </a:r>
          </a:p>
          <a:p>
            <a:pPr marL="640080" lvl="1" indent="-171545">
              <a:spcBef>
                <a:spcPts val="0"/>
              </a:spcBef>
              <a:buSzPct val="85000"/>
            </a:pPr>
            <a:r>
              <a:rPr lang="en-US" sz="2500" dirty="0">
                <a:solidFill>
                  <a:srgbClr val="800000"/>
                </a:solidFill>
              </a:rPr>
              <a:t>After 7x7 Games </a:t>
            </a:r>
          </a:p>
          <a:p>
            <a:pPr marL="640080" lvl="1" indent="-171545">
              <a:spcBef>
                <a:spcPts val="0"/>
              </a:spcBef>
              <a:buSzPct val="85000"/>
            </a:pPr>
            <a:r>
              <a:rPr lang="en-US" sz="2500" dirty="0">
                <a:solidFill>
                  <a:srgbClr val="800000"/>
                </a:solidFill>
              </a:rPr>
              <a:t>Pub crawl t-shirt </a:t>
            </a:r>
          </a:p>
          <a:p>
            <a:pPr marL="11335" lvl="0" indent="0" algn="l" rtl="0">
              <a:lnSpc>
                <a:spcPct val="90000"/>
              </a:lnSpc>
              <a:spcBef>
                <a:spcPts val="0"/>
              </a:spcBef>
              <a:spcAft>
                <a:spcPts val="0"/>
              </a:spcAft>
              <a:buSzPct val="85000"/>
              <a:buNone/>
            </a:pPr>
            <a:endParaRPr lang="en-US" sz="2900" b="1" dirty="0">
              <a:solidFill>
                <a:schemeClr val="tx1"/>
              </a:solidFill>
            </a:endParaRPr>
          </a:p>
          <a:p>
            <a:pPr marL="182880" lvl="0" indent="-171545" algn="l" rtl="0">
              <a:lnSpc>
                <a:spcPct val="90000"/>
              </a:lnSpc>
              <a:spcBef>
                <a:spcPts val="0"/>
              </a:spcBef>
              <a:spcAft>
                <a:spcPts val="0"/>
              </a:spcAft>
              <a:buSzPct val="85000"/>
              <a:buChar char="▪"/>
            </a:pPr>
            <a:r>
              <a:rPr lang="en-US" sz="2900" b="1" dirty="0">
                <a:solidFill>
                  <a:schemeClr val="tx1"/>
                </a:solidFill>
              </a:rPr>
              <a:t>Chris Cagle Concert</a:t>
            </a:r>
          </a:p>
          <a:p>
            <a:pPr marL="640080" lvl="1" indent="-171545">
              <a:spcBef>
                <a:spcPts val="0"/>
              </a:spcBef>
              <a:buSzPct val="85000"/>
            </a:pPr>
            <a:r>
              <a:rPr lang="en-US" sz="2700" dirty="0">
                <a:solidFill>
                  <a:srgbClr val="800000"/>
                </a:solidFill>
              </a:rPr>
              <a:t>June 13</a:t>
            </a:r>
            <a:r>
              <a:rPr lang="en-US" sz="2700" baseline="30000" dirty="0">
                <a:solidFill>
                  <a:srgbClr val="800000"/>
                </a:solidFill>
              </a:rPr>
              <a:t>th</a:t>
            </a:r>
            <a:r>
              <a:rPr lang="en-US" sz="2700" dirty="0">
                <a:solidFill>
                  <a:srgbClr val="800000"/>
                </a:solidFill>
              </a:rPr>
              <a:t> Antioch Band shell		</a:t>
            </a:r>
          </a:p>
          <a:p>
            <a:pPr marL="468535" lvl="1" indent="0">
              <a:spcBef>
                <a:spcPts val="0"/>
              </a:spcBef>
              <a:buSzPct val="85000"/>
              <a:buNone/>
            </a:pPr>
            <a:r>
              <a:rPr lang="en-US" sz="2700" dirty="0">
                <a:solidFill>
                  <a:srgbClr val="800000"/>
                </a:solidFill>
              </a:rPr>
              <a:t>	</a:t>
            </a:r>
          </a:p>
          <a:p>
            <a:pPr marL="182880" lvl="0" indent="-171545" algn="l" rtl="0">
              <a:lnSpc>
                <a:spcPct val="90000"/>
              </a:lnSpc>
              <a:spcBef>
                <a:spcPts val="0"/>
              </a:spcBef>
              <a:spcAft>
                <a:spcPts val="0"/>
              </a:spcAft>
              <a:buSzPct val="85000"/>
              <a:buChar char="▪"/>
            </a:pPr>
            <a:r>
              <a:rPr lang="en-US" sz="2900" b="1" dirty="0">
                <a:solidFill>
                  <a:schemeClr val="tx1"/>
                </a:solidFill>
              </a:rPr>
              <a:t>Golf Outing</a:t>
            </a:r>
          </a:p>
          <a:p>
            <a:pPr marL="640080" lvl="1" indent="-171545">
              <a:spcBef>
                <a:spcPts val="0"/>
              </a:spcBef>
              <a:buSzPct val="85000"/>
            </a:pPr>
            <a:r>
              <a:rPr lang="en-US" sz="2700" dirty="0">
                <a:solidFill>
                  <a:srgbClr val="800000"/>
                </a:solidFill>
              </a:rPr>
              <a:t>July 20</a:t>
            </a:r>
            <a:r>
              <a:rPr lang="en-US" sz="2700" baseline="30000" dirty="0">
                <a:solidFill>
                  <a:srgbClr val="800000"/>
                </a:solidFill>
              </a:rPr>
              <a:t>th</a:t>
            </a:r>
          </a:p>
          <a:p>
            <a:pPr marL="640080" lvl="1" indent="-171545">
              <a:spcBef>
                <a:spcPts val="0"/>
              </a:spcBef>
              <a:buSzPct val="85000"/>
            </a:pPr>
            <a:endParaRPr lang="en-US" sz="2700" dirty="0">
              <a:solidFill>
                <a:srgbClr val="800000"/>
              </a:solidFill>
            </a:endParaRPr>
          </a:p>
          <a:p>
            <a:pPr marL="182880" lvl="0" indent="-171545" algn="l" rtl="0">
              <a:lnSpc>
                <a:spcPct val="90000"/>
              </a:lnSpc>
              <a:spcBef>
                <a:spcPts val="0"/>
              </a:spcBef>
              <a:spcAft>
                <a:spcPts val="0"/>
              </a:spcAft>
              <a:buSzPct val="85000"/>
              <a:buChar char="▪"/>
            </a:pPr>
            <a:r>
              <a:rPr lang="en-US" sz="2900" b="1" dirty="0">
                <a:solidFill>
                  <a:schemeClr val="tx1"/>
                </a:solidFill>
              </a:rPr>
              <a:t>Parent Mixer @ Sand lots of Salem</a:t>
            </a:r>
          </a:p>
          <a:p>
            <a:pPr marL="640080" lvl="1" indent="-171545">
              <a:spcBef>
                <a:spcPts val="0"/>
              </a:spcBef>
              <a:buSzPct val="85000"/>
            </a:pPr>
            <a:r>
              <a:rPr lang="en-US" sz="2700" dirty="0">
                <a:solidFill>
                  <a:srgbClr val="800000"/>
                </a:solidFill>
              </a:rPr>
              <a:t>July 20</a:t>
            </a:r>
            <a:r>
              <a:rPr lang="en-US" sz="2700" baseline="30000" dirty="0">
                <a:solidFill>
                  <a:srgbClr val="800000"/>
                </a:solidFill>
              </a:rPr>
              <a:t>th</a:t>
            </a:r>
            <a:r>
              <a:rPr lang="en-US" sz="2700" dirty="0">
                <a:solidFill>
                  <a:srgbClr val="800000"/>
                </a:solidFill>
              </a:rPr>
              <a:t> following the golf outing</a:t>
            </a:r>
          </a:p>
          <a:p>
            <a:pPr marL="182880" lvl="0" indent="-171545" algn="l" rtl="0">
              <a:lnSpc>
                <a:spcPct val="90000"/>
              </a:lnSpc>
              <a:spcBef>
                <a:spcPts val="0"/>
              </a:spcBef>
              <a:spcAft>
                <a:spcPts val="0"/>
              </a:spcAft>
              <a:buSzPct val="85000"/>
              <a:buChar char="▪"/>
            </a:pPr>
            <a:endParaRPr lang="en-US" sz="2900" dirty="0">
              <a:solidFill>
                <a:srgbClr val="800000"/>
              </a:solidFill>
            </a:endParaRPr>
          </a:p>
        </p:txBody>
      </p:sp>
      <p:pic>
        <p:nvPicPr>
          <p:cNvPr id="138" name="Google Shape;138;p16"/>
          <p:cNvPicPr preferRelativeResize="0"/>
          <p:nvPr/>
        </p:nvPicPr>
        <p:blipFill rotWithShape="1">
          <a:blip r:embed="rId3">
            <a:alphaModFix/>
          </a:blip>
          <a:srcRect/>
          <a:stretch/>
        </p:blipFill>
        <p:spPr>
          <a:xfrm>
            <a:off x="11469254" y="6308437"/>
            <a:ext cx="362528" cy="271896"/>
          </a:xfrm>
          <a:prstGeom prst="rect">
            <a:avLst/>
          </a:prstGeom>
          <a:noFill/>
          <a:ln>
            <a:noFill/>
          </a:ln>
        </p:spPr>
      </p:pic>
      <p:pic>
        <p:nvPicPr>
          <p:cNvPr id="4098" name="Picture 2">
            <a:extLst>
              <a:ext uri="{FF2B5EF4-FFF2-40B4-BE49-F238E27FC236}">
                <a16:creationId xmlns:a16="http://schemas.microsoft.com/office/drawing/2014/main" id="{21B477F1-0548-1F1E-9A6D-F8CFD2F32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277" y="2420597"/>
            <a:ext cx="46196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100+ Black And White Golf Stock Illustrations, Royalty ...">
            <a:extLst>
              <a:ext uri="{FF2B5EF4-FFF2-40B4-BE49-F238E27FC236}">
                <a16:creationId xmlns:a16="http://schemas.microsoft.com/office/drawing/2014/main" id="{E5408C07-EE38-8456-3373-AFE8930D2E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501" y="3205836"/>
            <a:ext cx="1227864" cy="116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1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A40EA9-01B1-7806-14F4-3074F865EDB4}"/>
              </a:ext>
            </a:extLst>
          </p:cNvPr>
          <p:cNvPicPr>
            <a:picLocks noChangeAspect="1"/>
          </p:cNvPicPr>
          <p:nvPr/>
        </p:nvPicPr>
        <p:blipFill>
          <a:blip r:embed="rId2"/>
          <a:stretch>
            <a:fillRect/>
          </a:stretch>
        </p:blipFill>
        <p:spPr>
          <a:xfrm>
            <a:off x="136715" y="1236836"/>
            <a:ext cx="3939881" cy="3955123"/>
          </a:xfrm>
          <a:prstGeom prst="rect">
            <a:avLst/>
          </a:prstGeom>
        </p:spPr>
      </p:pic>
      <p:pic>
        <p:nvPicPr>
          <p:cNvPr id="7" name="Picture 6">
            <a:extLst>
              <a:ext uri="{FF2B5EF4-FFF2-40B4-BE49-F238E27FC236}">
                <a16:creationId xmlns:a16="http://schemas.microsoft.com/office/drawing/2014/main" id="{1BDAEAA0-3A77-6CF8-516A-6593136B9D4F}"/>
              </a:ext>
            </a:extLst>
          </p:cNvPr>
          <p:cNvPicPr>
            <a:picLocks noChangeAspect="1"/>
          </p:cNvPicPr>
          <p:nvPr/>
        </p:nvPicPr>
        <p:blipFill>
          <a:blip r:embed="rId3"/>
          <a:stretch>
            <a:fillRect/>
          </a:stretch>
        </p:blipFill>
        <p:spPr>
          <a:xfrm>
            <a:off x="8145886" y="2790243"/>
            <a:ext cx="3909399" cy="3917019"/>
          </a:xfrm>
          <a:prstGeom prst="rect">
            <a:avLst/>
          </a:prstGeom>
        </p:spPr>
      </p:pic>
      <p:pic>
        <p:nvPicPr>
          <p:cNvPr id="9" name="Picture 8">
            <a:extLst>
              <a:ext uri="{FF2B5EF4-FFF2-40B4-BE49-F238E27FC236}">
                <a16:creationId xmlns:a16="http://schemas.microsoft.com/office/drawing/2014/main" id="{3FFB4D43-CC94-31B1-53BE-2255488F02D4}"/>
              </a:ext>
            </a:extLst>
          </p:cNvPr>
          <p:cNvPicPr>
            <a:picLocks noChangeAspect="1"/>
          </p:cNvPicPr>
          <p:nvPr/>
        </p:nvPicPr>
        <p:blipFill>
          <a:blip r:embed="rId4"/>
          <a:stretch>
            <a:fillRect/>
          </a:stretch>
        </p:blipFill>
        <p:spPr>
          <a:xfrm>
            <a:off x="4155571" y="2105896"/>
            <a:ext cx="3924640" cy="3909399"/>
          </a:xfrm>
          <a:prstGeom prst="rect">
            <a:avLst/>
          </a:prstGeom>
        </p:spPr>
      </p:pic>
      <p:sp>
        <p:nvSpPr>
          <p:cNvPr id="10" name="Google Shape;164;p18">
            <a:extLst>
              <a:ext uri="{FF2B5EF4-FFF2-40B4-BE49-F238E27FC236}">
                <a16:creationId xmlns:a16="http://schemas.microsoft.com/office/drawing/2014/main" id="{39ABB553-93E2-AF21-33AA-781581DAFE70}"/>
              </a:ext>
            </a:extLst>
          </p:cNvPr>
          <p:cNvSpPr txBox="1">
            <a:spLocks noGrp="1"/>
          </p:cNvSpPr>
          <p:nvPr>
            <p:ph type="title"/>
          </p:nvPr>
        </p:nvSpPr>
        <p:spPr>
          <a:xfrm>
            <a:off x="1066800" y="0"/>
            <a:ext cx="10058400" cy="11274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5400"/>
              <a:buFont typeface="Rockwell"/>
              <a:buNone/>
            </a:pPr>
            <a:r>
              <a:rPr lang="en-US" dirty="0"/>
              <a:t>Post Game Huddle</a:t>
            </a:r>
            <a:endParaRPr dirty="0"/>
          </a:p>
        </p:txBody>
      </p:sp>
    </p:spTree>
    <p:extLst>
      <p:ext uri="{BB962C8B-B14F-4D97-AF65-F5344CB8AC3E}">
        <p14:creationId xmlns:p14="http://schemas.microsoft.com/office/powerpoint/2010/main" val="77850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6"/>
          <p:cNvSpPr txBox="1">
            <a:spLocks noGrp="1"/>
          </p:cNvSpPr>
          <p:nvPr>
            <p:ph type="title"/>
          </p:nvPr>
        </p:nvSpPr>
        <p:spPr>
          <a:xfrm>
            <a:off x="-221860" y="-136487"/>
            <a:ext cx="10058400" cy="1127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5400"/>
              <a:buFont typeface="Rockwell"/>
              <a:buNone/>
            </a:pPr>
            <a:r>
              <a:rPr lang="en-US" dirty="0"/>
              <a:t>PARENT VOLUNTEERS</a:t>
            </a:r>
            <a:endParaRPr dirty="0"/>
          </a:p>
        </p:txBody>
      </p:sp>
      <p:sp>
        <p:nvSpPr>
          <p:cNvPr id="137" name="Google Shape;137;p16"/>
          <p:cNvSpPr txBox="1">
            <a:spLocks noGrp="1"/>
          </p:cNvSpPr>
          <p:nvPr>
            <p:ph type="body" idx="1"/>
          </p:nvPr>
        </p:nvSpPr>
        <p:spPr>
          <a:xfrm>
            <a:off x="311085" y="855798"/>
            <a:ext cx="11520697" cy="5893793"/>
          </a:xfrm>
          <a:prstGeom prst="rect">
            <a:avLst/>
          </a:prstGeom>
          <a:noFill/>
          <a:ln>
            <a:noFill/>
          </a:ln>
        </p:spPr>
        <p:txBody>
          <a:bodyPr spcFirstLastPara="1" wrap="square" lIns="91425" tIns="45700" rIns="91425" bIns="45700" anchor="t" anchorCtr="0">
            <a:normAutofit fontScale="70000" lnSpcReduction="20000"/>
          </a:bodyPr>
          <a:lstStyle/>
          <a:p>
            <a:pPr marL="182880" lvl="0" indent="-171545" algn="l" rtl="0">
              <a:lnSpc>
                <a:spcPct val="90000"/>
              </a:lnSpc>
              <a:spcBef>
                <a:spcPts val="0"/>
              </a:spcBef>
              <a:spcAft>
                <a:spcPts val="0"/>
              </a:spcAft>
              <a:buSzPct val="85000"/>
              <a:buChar char="▪"/>
            </a:pPr>
            <a:r>
              <a:rPr lang="en-US" sz="2900" b="1" dirty="0">
                <a:solidFill>
                  <a:srgbClr val="800000"/>
                </a:solidFill>
              </a:rPr>
              <a:t>Concession Stand Help during Home Games</a:t>
            </a:r>
            <a:endParaRPr lang="en-US" sz="2900" dirty="0">
              <a:solidFill>
                <a:srgbClr val="800000"/>
              </a:solidFill>
            </a:endParaRPr>
          </a:p>
          <a:p>
            <a:pPr marL="457200" lvl="1" indent="-171545" algn="l" rtl="0">
              <a:lnSpc>
                <a:spcPct val="90000"/>
              </a:lnSpc>
              <a:spcBef>
                <a:spcPts val="400"/>
              </a:spcBef>
              <a:spcAft>
                <a:spcPts val="0"/>
              </a:spcAft>
              <a:buSzPct val="85000"/>
              <a:buChar char="▪"/>
            </a:pPr>
            <a:r>
              <a:rPr lang="en-US" sz="2900" dirty="0"/>
              <a:t>Junior parents will work the Fresh/Soph games</a:t>
            </a:r>
          </a:p>
          <a:p>
            <a:pPr marL="457200" lvl="1" indent="-171545" algn="l" rtl="0">
              <a:lnSpc>
                <a:spcPct val="90000"/>
              </a:lnSpc>
              <a:spcBef>
                <a:spcPts val="600"/>
              </a:spcBef>
              <a:spcAft>
                <a:spcPts val="0"/>
              </a:spcAft>
              <a:buSzPct val="85000"/>
              <a:buChar char="▪"/>
            </a:pPr>
            <a:r>
              <a:rPr lang="en-US" sz="2900" dirty="0"/>
              <a:t>Freshman parents will work the Varsity games</a:t>
            </a:r>
          </a:p>
          <a:p>
            <a:pPr marL="182880" lvl="0" indent="-171545" algn="l" rtl="0">
              <a:lnSpc>
                <a:spcPct val="90000"/>
              </a:lnSpc>
              <a:spcBef>
                <a:spcPts val="1400"/>
              </a:spcBef>
              <a:spcAft>
                <a:spcPts val="0"/>
              </a:spcAft>
              <a:buSzPct val="85000"/>
              <a:buChar char="▪"/>
            </a:pPr>
            <a:r>
              <a:rPr lang="en-US" sz="2900" b="1" dirty="0">
                <a:solidFill>
                  <a:srgbClr val="800000"/>
                </a:solidFill>
              </a:rPr>
              <a:t>Grill Dad’s or Mom’s </a:t>
            </a:r>
            <a:endParaRPr sz="2900" dirty="0">
              <a:solidFill>
                <a:srgbClr val="800000"/>
              </a:solidFill>
            </a:endParaRPr>
          </a:p>
          <a:p>
            <a:pPr marL="457200" lvl="1" indent="-171545" algn="l" rtl="0">
              <a:lnSpc>
                <a:spcPct val="90000"/>
              </a:lnSpc>
              <a:spcBef>
                <a:spcPts val="400"/>
              </a:spcBef>
              <a:spcAft>
                <a:spcPts val="0"/>
              </a:spcAft>
              <a:buSzPct val="85000"/>
              <a:buChar char="▪"/>
            </a:pPr>
            <a:r>
              <a:rPr lang="en-US" sz="2900" dirty="0"/>
              <a:t>Junior parents will work the Fresh/Soph home games</a:t>
            </a:r>
            <a:endParaRPr sz="2900" dirty="0"/>
          </a:p>
          <a:p>
            <a:pPr marL="457200" lvl="1" indent="-171545" algn="l" rtl="0">
              <a:lnSpc>
                <a:spcPct val="90000"/>
              </a:lnSpc>
              <a:spcBef>
                <a:spcPts val="600"/>
              </a:spcBef>
              <a:spcAft>
                <a:spcPts val="0"/>
              </a:spcAft>
              <a:buSzPct val="85000"/>
              <a:buChar char="▪"/>
            </a:pPr>
            <a:r>
              <a:rPr lang="en-US" sz="2900" dirty="0"/>
              <a:t>Freshman parents will work the Varsity home games</a:t>
            </a:r>
            <a:endParaRPr sz="2900" dirty="0"/>
          </a:p>
          <a:p>
            <a:pPr marL="182880" lvl="0" indent="-171545" algn="l" rtl="0">
              <a:lnSpc>
                <a:spcPct val="90000"/>
              </a:lnSpc>
              <a:spcBef>
                <a:spcPts val="1400"/>
              </a:spcBef>
              <a:spcAft>
                <a:spcPts val="0"/>
              </a:spcAft>
              <a:buSzPct val="85000"/>
              <a:buChar char="▪"/>
            </a:pPr>
            <a:r>
              <a:rPr lang="en-US" sz="2900" b="1" dirty="0">
                <a:solidFill>
                  <a:srgbClr val="800000"/>
                </a:solidFill>
              </a:rPr>
              <a:t>Team Events </a:t>
            </a:r>
            <a:endParaRPr sz="2900" dirty="0">
              <a:solidFill>
                <a:srgbClr val="800000"/>
              </a:solidFill>
            </a:endParaRPr>
          </a:p>
          <a:p>
            <a:pPr marL="457200" lvl="1" indent="-171545" algn="l" rtl="0">
              <a:lnSpc>
                <a:spcPct val="90000"/>
              </a:lnSpc>
              <a:spcBef>
                <a:spcPts val="400"/>
              </a:spcBef>
              <a:spcAft>
                <a:spcPts val="0"/>
              </a:spcAft>
              <a:buSzPct val="85000"/>
              <a:buChar char="▪"/>
            </a:pPr>
            <a:r>
              <a:rPr lang="en-US" sz="2900" dirty="0"/>
              <a:t>Paintballing </a:t>
            </a:r>
            <a:endParaRPr sz="2900" dirty="0"/>
          </a:p>
          <a:p>
            <a:pPr marL="457200" lvl="1" indent="-171545" algn="l" rtl="0">
              <a:lnSpc>
                <a:spcPct val="90000"/>
              </a:lnSpc>
              <a:spcBef>
                <a:spcPts val="600"/>
              </a:spcBef>
              <a:spcAft>
                <a:spcPts val="0"/>
              </a:spcAft>
              <a:buSzPct val="85000"/>
              <a:buChar char="▪"/>
            </a:pPr>
            <a:r>
              <a:rPr lang="en-US" sz="2900" dirty="0"/>
              <a:t>Golf Outing</a:t>
            </a:r>
            <a:endParaRPr sz="2900" dirty="0"/>
          </a:p>
          <a:p>
            <a:pPr marL="457200" lvl="1" indent="-171545" algn="l" rtl="0">
              <a:lnSpc>
                <a:spcPct val="90000"/>
              </a:lnSpc>
              <a:spcBef>
                <a:spcPts val="600"/>
              </a:spcBef>
              <a:spcAft>
                <a:spcPts val="0"/>
              </a:spcAft>
              <a:buSzPct val="85000"/>
              <a:buChar char="▪"/>
            </a:pPr>
            <a:r>
              <a:rPr lang="en-US" sz="2900" dirty="0"/>
              <a:t>7on7</a:t>
            </a:r>
            <a:endParaRPr sz="2900" dirty="0"/>
          </a:p>
          <a:p>
            <a:pPr marL="457200" lvl="1" indent="-171545" algn="l" rtl="0">
              <a:lnSpc>
                <a:spcPct val="90000"/>
              </a:lnSpc>
              <a:spcBef>
                <a:spcPts val="600"/>
              </a:spcBef>
              <a:spcAft>
                <a:spcPts val="0"/>
              </a:spcAft>
              <a:buSzPct val="85000"/>
              <a:buChar char="▪"/>
            </a:pPr>
            <a:r>
              <a:rPr lang="en-US" sz="2900" dirty="0"/>
              <a:t>Car Wash’s</a:t>
            </a:r>
            <a:endParaRPr sz="2900" dirty="0"/>
          </a:p>
          <a:p>
            <a:pPr marL="182880" lvl="0" indent="-171545" algn="l" rtl="0">
              <a:lnSpc>
                <a:spcPct val="90000"/>
              </a:lnSpc>
              <a:spcBef>
                <a:spcPts val="1400"/>
              </a:spcBef>
              <a:spcAft>
                <a:spcPts val="0"/>
              </a:spcAft>
              <a:buSzPct val="85000"/>
              <a:buChar char="▪"/>
            </a:pPr>
            <a:r>
              <a:rPr lang="en-US" sz="2900" b="1" dirty="0">
                <a:solidFill>
                  <a:srgbClr val="800000"/>
                </a:solidFill>
              </a:rPr>
              <a:t>Team Meals </a:t>
            </a:r>
            <a:endParaRPr sz="2900" dirty="0">
              <a:solidFill>
                <a:srgbClr val="800000"/>
              </a:solidFill>
            </a:endParaRPr>
          </a:p>
          <a:p>
            <a:pPr marL="457200" lvl="1" indent="-171545" algn="l" rtl="0">
              <a:lnSpc>
                <a:spcPct val="90000"/>
              </a:lnSpc>
              <a:spcBef>
                <a:spcPts val="400"/>
              </a:spcBef>
              <a:spcAft>
                <a:spcPts val="0"/>
              </a:spcAft>
              <a:buSzPct val="85000"/>
              <a:buChar char="▪"/>
            </a:pPr>
            <a:r>
              <a:rPr lang="en-US" sz="2900" dirty="0"/>
              <a:t>Varsity Friday 3:00 p.m. at the High School cafeteria</a:t>
            </a:r>
            <a:endParaRPr sz="2900" dirty="0"/>
          </a:p>
          <a:p>
            <a:pPr marL="457200" lvl="1" indent="-171545" algn="l" rtl="0">
              <a:lnSpc>
                <a:spcPct val="90000"/>
              </a:lnSpc>
              <a:spcBef>
                <a:spcPts val="600"/>
              </a:spcBef>
              <a:spcAft>
                <a:spcPts val="0"/>
              </a:spcAft>
              <a:buSzPct val="85000"/>
              <a:buChar char="▪"/>
            </a:pPr>
            <a:r>
              <a:rPr lang="en-US" sz="2900" dirty="0"/>
              <a:t>Fresh/Soph 3:15 p.m. at the High School Pregame Snack </a:t>
            </a:r>
          </a:p>
          <a:p>
            <a:pPr marL="457200" lvl="1" indent="-171545" algn="l" rtl="0">
              <a:lnSpc>
                <a:spcPct val="90000"/>
              </a:lnSpc>
              <a:spcBef>
                <a:spcPts val="600"/>
              </a:spcBef>
              <a:spcAft>
                <a:spcPts val="0"/>
              </a:spcAft>
              <a:buSzPct val="85000"/>
              <a:buChar char="▪"/>
            </a:pPr>
            <a:r>
              <a:rPr lang="en-US" sz="2900" dirty="0"/>
              <a:t>Fresh/Soph 7:00 p.m. Post Game meals outside stands home &amp; away </a:t>
            </a:r>
            <a:endParaRPr sz="2900" dirty="0"/>
          </a:p>
          <a:p>
            <a:pPr marL="182880" lvl="0" indent="-171545" algn="l" rtl="0">
              <a:lnSpc>
                <a:spcPct val="90000"/>
              </a:lnSpc>
              <a:spcBef>
                <a:spcPts val="1400"/>
              </a:spcBef>
              <a:spcAft>
                <a:spcPts val="0"/>
              </a:spcAft>
              <a:buSzPct val="85000"/>
              <a:buChar char="▪"/>
            </a:pPr>
            <a:r>
              <a:rPr lang="en-US" sz="2900" b="1" dirty="0">
                <a:solidFill>
                  <a:srgbClr val="800000"/>
                </a:solidFill>
              </a:rPr>
              <a:t>Board Member’s At Large </a:t>
            </a:r>
            <a:endParaRPr sz="2900" dirty="0">
              <a:solidFill>
                <a:srgbClr val="800000"/>
              </a:solidFill>
            </a:endParaRPr>
          </a:p>
          <a:p>
            <a:pPr marL="457200" lvl="1" indent="-171545" algn="l" rtl="0">
              <a:lnSpc>
                <a:spcPct val="90000"/>
              </a:lnSpc>
              <a:spcBef>
                <a:spcPts val="400"/>
              </a:spcBef>
              <a:spcAft>
                <a:spcPts val="0"/>
              </a:spcAft>
              <a:buSzPct val="85000"/>
              <a:buChar char="▪"/>
            </a:pPr>
            <a:r>
              <a:rPr lang="en-US" sz="2900" dirty="0"/>
              <a:t>No specific roll, can help in any capacity that will work for parent. </a:t>
            </a:r>
          </a:p>
          <a:p>
            <a:pPr marL="457200" lvl="1" indent="-171545" algn="l" rtl="0">
              <a:lnSpc>
                <a:spcPct val="90000"/>
              </a:lnSpc>
              <a:spcBef>
                <a:spcPts val="400"/>
              </a:spcBef>
              <a:spcAft>
                <a:spcPts val="0"/>
              </a:spcAft>
              <a:buSzPct val="85000"/>
              <a:buChar char="▪"/>
            </a:pPr>
            <a:r>
              <a:rPr lang="en-US" sz="2900" dirty="0"/>
              <a:t>Planning/Helping with events – Homecoming, Senior Night, Golf Outing – Attend monthly meeting</a:t>
            </a:r>
            <a:endParaRPr sz="2900" dirty="0"/>
          </a:p>
          <a:p>
            <a:pPr marL="182880" lvl="0" indent="-43084" algn="l" rtl="0">
              <a:lnSpc>
                <a:spcPct val="90000"/>
              </a:lnSpc>
              <a:spcBef>
                <a:spcPts val="1400"/>
              </a:spcBef>
              <a:spcAft>
                <a:spcPts val="0"/>
              </a:spcAft>
              <a:buSzPct val="85000"/>
              <a:buNone/>
            </a:pPr>
            <a:endParaRPr sz="2800" dirty="0"/>
          </a:p>
        </p:txBody>
      </p:sp>
      <p:pic>
        <p:nvPicPr>
          <p:cNvPr id="138" name="Google Shape;138;p16"/>
          <p:cNvPicPr preferRelativeResize="0"/>
          <p:nvPr/>
        </p:nvPicPr>
        <p:blipFill rotWithShape="1">
          <a:blip r:embed="rId3">
            <a:alphaModFix/>
          </a:blip>
          <a:srcRect/>
          <a:stretch/>
        </p:blipFill>
        <p:spPr>
          <a:xfrm>
            <a:off x="11469254" y="6308437"/>
            <a:ext cx="362528" cy="271896"/>
          </a:xfrm>
          <a:prstGeom prst="rect">
            <a:avLst/>
          </a:prstGeom>
          <a:noFill/>
          <a:ln>
            <a:noFill/>
          </a:ln>
        </p:spPr>
      </p:pic>
      <p:pic>
        <p:nvPicPr>
          <p:cNvPr id="139" name="Google Shape;139;p16"/>
          <p:cNvPicPr preferRelativeResize="0"/>
          <p:nvPr/>
        </p:nvPicPr>
        <p:blipFill rotWithShape="1">
          <a:blip r:embed="rId4">
            <a:alphaModFix/>
          </a:blip>
          <a:srcRect/>
          <a:stretch/>
        </p:blipFill>
        <p:spPr>
          <a:xfrm>
            <a:off x="7844269" y="2761452"/>
            <a:ext cx="1734462" cy="1923135"/>
          </a:xfrm>
          <a:prstGeom prst="ellipse">
            <a:avLst/>
          </a:prstGeom>
          <a:noFill/>
          <a:ln w="63500" cap="rnd" cmpd="sng">
            <a:solidFill>
              <a:schemeClr val="bg1">
                <a:lumMod val="75000"/>
              </a:schemeClr>
            </a:solidFill>
            <a:prstDash val="solid"/>
            <a:round/>
            <a:headEnd type="none" w="sm" len="sm"/>
            <a:tailEnd type="none" w="sm" len="sm"/>
          </a:ln>
          <a:effectLst/>
        </p:spPr>
      </p:pic>
      <p:pic>
        <p:nvPicPr>
          <p:cNvPr id="140" name="Google Shape;140;p16"/>
          <p:cNvPicPr preferRelativeResize="0"/>
          <p:nvPr/>
        </p:nvPicPr>
        <p:blipFill rotWithShape="1">
          <a:blip r:embed="rId5">
            <a:alphaModFix/>
          </a:blip>
          <a:srcRect/>
          <a:stretch/>
        </p:blipFill>
        <p:spPr>
          <a:xfrm>
            <a:off x="9578731" y="2853730"/>
            <a:ext cx="2430670" cy="2669873"/>
          </a:xfrm>
          <a:prstGeom prst="ellipse">
            <a:avLst/>
          </a:prstGeom>
          <a:noFill/>
          <a:ln w="63500" cap="rnd" cmpd="sng">
            <a:solidFill>
              <a:schemeClr val="bg1">
                <a:lumMod val="75000"/>
              </a:schemeClr>
            </a:solidFill>
            <a:prstDash val="solid"/>
            <a:round/>
            <a:headEnd type="none" w="sm" len="sm"/>
            <a:tailEnd type="none" w="sm" len="sm"/>
          </a:ln>
          <a:effectLst/>
        </p:spPr>
      </p:pic>
      <p:pic>
        <p:nvPicPr>
          <p:cNvPr id="141" name="Google Shape;141;p16"/>
          <p:cNvPicPr preferRelativeResize="0"/>
          <p:nvPr/>
        </p:nvPicPr>
        <p:blipFill rotWithShape="1">
          <a:blip r:embed="rId6">
            <a:alphaModFix/>
          </a:blip>
          <a:srcRect/>
          <a:stretch/>
        </p:blipFill>
        <p:spPr>
          <a:xfrm>
            <a:off x="6013097" y="2761452"/>
            <a:ext cx="1754531" cy="1607424"/>
          </a:xfrm>
          <a:prstGeom prst="ellipse">
            <a:avLst/>
          </a:prstGeom>
          <a:noFill/>
          <a:ln w="63500" cap="rnd" cmpd="sng">
            <a:solidFill>
              <a:schemeClr val="bg1">
                <a:lumMod val="75000"/>
              </a:schemeClr>
            </a:solidFill>
            <a:prstDash val="solid"/>
            <a:round/>
            <a:headEnd type="none" w="sm" len="sm"/>
            <a:tailEnd type="none" w="sm" len="sm"/>
          </a:ln>
          <a:effectLst/>
        </p:spPr>
      </p:pic>
      <p:pic>
        <p:nvPicPr>
          <p:cNvPr id="6" name="Picture 5">
            <a:extLst>
              <a:ext uri="{FF2B5EF4-FFF2-40B4-BE49-F238E27FC236}">
                <a16:creationId xmlns:a16="http://schemas.microsoft.com/office/drawing/2014/main" id="{DDDAE89E-D952-B8C7-E1B5-CD8381A4ACAF}"/>
              </a:ext>
            </a:extLst>
          </p:cNvPr>
          <p:cNvPicPr>
            <a:picLocks noChangeAspect="1"/>
          </p:cNvPicPr>
          <p:nvPr/>
        </p:nvPicPr>
        <p:blipFill>
          <a:blip r:embed="rId7">
            <a:alphaModFix/>
          </a:blip>
          <a:stretch>
            <a:fillRect/>
          </a:stretch>
        </p:blipFill>
        <p:spPr>
          <a:xfrm>
            <a:off x="3428615" y="2761450"/>
            <a:ext cx="2369486" cy="1607425"/>
          </a:xfrm>
          <a:prstGeom prst="ellipse">
            <a:avLst/>
          </a:prstGeom>
          <a:noFill/>
          <a:ln w="63500" cap="rnd" cmpd="sng">
            <a:solidFill>
              <a:schemeClr val="bg1">
                <a:lumMod val="75000"/>
              </a:schemeClr>
            </a:solidFill>
            <a:prstDash val="solid"/>
            <a:round/>
            <a:headEnd type="none" w="sm" len="sm"/>
            <a:tailEnd type="none" w="sm" len="sm"/>
          </a:ln>
          <a:effectLst/>
        </p:spPr>
      </p:pic>
      <p:pic>
        <p:nvPicPr>
          <p:cNvPr id="10" name="Picture 9">
            <a:extLst>
              <a:ext uri="{FF2B5EF4-FFF2-40B4-BE49-F238E27FC236}">
                <a16:creationId xmlns:a16="http://schemas.microsoft.com/office/drawing/2014/main" id="{223998F1-3590-C5F4-41A3-5DF36DFE169A}"/>
              </a:ext>
            </a:extLst>
          </p:cNvPr>
          <p:cNvPicPr>
            <a:picLocks noChangeAspect="1"/>
          </p:cNvPicPr>
          <p:nvPr/>
        </p:nvPicPr>
        <p:blipFill>
          <a:blip r:embed="rId8">
            <a:alphaModFix/>
          </a:blip>
          <a:stretch>
            <a:fillRect/>
          </a:stretch>
        </p:blipFill>
        <p:spPr>
          <a:xfrm>
            <a:off x="7325682" y="549121"/>
            <a:ext cx="4506099" cy="2067733"/>
          </a:xfrm>
          <a:prstGeom prst="ellipse">
            <a:avLst/>
          </a:prstGeom>
          <a:noFill/>
          <a:ln w="38100" cap="rnd" cmpd="sng">
            <a:solidFill>
              <a:schemeClr val="bg1">
                <a:lumMod val="75000"/>
              </a:schemeClr>
            </a:solidFill>
            <a:prstDash val="solid"/>
            <a:round/>
            <a:headEnd type="none" w="sm" len="sm"/>
            <a:tailEnd type="none" w="sm" len="sm"/>
          </a:ln>
          <a:effectLst>
            <a:outerShdw blurRad="381000" dist="292100" dir="5400000" sx="-80000" sy="-18000" rotWithShape="0">
              <a:srgbClr val="000000">
                <a:alpha val="21568"/>
              </a:srgbClr>
            </a:outerShdw>
          </a:effectLst>
        </p:spPr>
      </p:pic>
    </p:spTree>
  </p:cSld>
  <p:clrMapOvr>
    <a:masterClrMapping/>
  </p:clrMapOvr>
</p:sld>
</file>

<file path=ppt/theme/theme1.xml><?xml version="1.0" encoding="utf-8"?>
<a:theme xmlns:a="http://schemas.openxmlformats.org/drawingml/2006/main"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19983</TotalTime>
  <Words>2742</Words>
  <Application>Microsoft Office PowerPoint</Application>
  <PresentationFormat>Widescreen</PresentationFormat>
  <Paragraphs>219</Paragraphs>
  <Slides>26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vt:lpstr>
      <vt:lpstr>Rockwell Nova Light</vt:lpstr>
      <vt:lpstr>Rockwell</vt:lpstr>
      <vt:lpstr>Matter</vt:lpstr>
      <vt:lpstr>Noto Sans Symbols</vt:lpstr>
      <vt:lpstr>Arial</vt:lpstr>
      <vt:lpstr>Wood Type</vt:lpstr>
      <vt:lpstr>2024 Football Info  Packet</vt:lpstr>
      <vt:lpstr>TOPICS</vt:lpstr>
      <vt:lpstr>IMPORTANT CONTACT INFORMATION</vt:lpstr>
      <vt:lpstr>The 2024 Sequoit Gridiron Group  Board Members</vt:lpstr>
      <vt:lpstr>WHAT IS THE GRIDIRON GROUP</vt:lpstr>
      <vt:lpstr>IMPORTANT DATES</vt:lpstr>
      <vt:lpstr>PARENT EVENTS you DO NOT want to miss </vt:lpstr>
      <vt:lpstr>Post Game Huddle</vt:lpstr>
      <vt:lpstr>PARENT VOLUNTEERS</vt:lpstr>
      <vt:lpstr>Concessions &amp; Team Meals </vt:lpstr>
      <vt:lpstr>PowerPoint Presentation</vt:lpstr>
      <vt:lpstr>HIGH SCHOOL FOOTBALL FEES &amp; REGISTRATION</vt:lpstr>
      <vt:lpstr> GRIDIRON COSTS PER PLAYER EACH SEASON</vt:lpstr>
      <vt:lpstr>2024 SEQUOIT FOOTBALL FUNDRAISER</vt:lpstr>
      <vt:lpstr>FUNDRAISER PARTICIPATION INCENTIVES</vt:lpstr>
      <vt:lpstr>TEAM CHALLENGE</vt:lpstr>
      <vt:lpstr>GIVE BUTTER FUNDRAISER STEPS</vt:lpstr>
      <vt:lpstr>PowerPoint Presentation</vt:lpstr>
      <vt:lpstr>PowerPoint Presentation</vt:lpstr>
      <vt:lpstr>PowerPoint Presentation</vt:lpstr>
      <vt:lpstr>PowerPoint Presentation</vt:lpstr>
      <vt:lpstr>PowerPoint Presentation</vt:lpstr>
      <vt:lpstr>Sponsorship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SEQUOIT GRIDIRON GROUP</dc:title>
  <dc:creator>Soucheck, Anne E. FHCC Lovell</dc:creator>
  <cp:lastModifiedBy>Soucheck, Anne E. FHCC Lovell</cp:lastModifiedBy>
  <cp:revision>13</cp:revision>
  <dcterms:modified xsi:type="dcterms:W3CDTF">2024-04-12T13:13:35Z</dcterms:modified>
</cp:coreProperties>
</file>